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31"/>
  </p:notesMasterIdLst>
  <p:handoutMasterIdLst>
    <p:handoutMasterId r:id="rId32"/>
  </p:handoutMasterIdLst>
  <p:sldIdLst>
    <p:sldId id="257" r:id="rId2"/>
    <p:sldId id="258" r:id="rId3"/>
    <p:sldId id="259" r:id="rId4"/>
    <p:sldId id="396" r:id="rId5"/>
    <p:sldId id="397" r:id="rId6"/>
    <p:sldId id="398" r:id="rId7"/>
    <p:sldId id="399" r:id="rId8"/>
    <p:sldId id="416" r:id="rId9"/>
    <p:sldId id="417" r:id="rId10"/>
    <p:sldId id="390" r:id="rId11"/>
    <p:sldId id="400" r:id="rId12"/>
    <p:sldId id="401" r:id="rId13"/>
    <p:sldId id="402" r:id="rId14"/>
    <p:sldId id="403" r:id="rId15"/>
    <p:sldId id="389" r:id="rId16"/>
    <p:sldId id="404" r:id="rId17"/>
    <p:sldId id="405" r:id="rId18"/>
    <p:sldId id="406" r:id="rId19"/>
    <p:sldId id="409" r:id="rId20"/>
    <p:sldId id="415" r:id="rId21"/>
    <p:sldId id="410" r:id="rId22"/>
    <p:sldId id="411" r:id="rId23"/>
    <p:sldId id="412" r:id="rId24"/>
    <p:sldId id="413" r:id="rId25"/>
    <p:sldId id="414" r:id="rId26"/>
    <p:sldId id="361" r:id="rId27"/>
    <p:sldId id="386" r:id="rId28"/>
    <p:sldId id="387" r:id="rId29"/>
    <p:sldId id="345" r:id="rId30"/>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CC4C4"/>
    <a:srgbClr val="FF0000"/>
    <a:srgbClr val="E8F6E4"/>
    <a:srgbClr val="EEEFD7"/>
    <a:srgbClr val="FF33CC"/>
    <a:srgbClr val="BBCDE3"/>
    <a:srgbClr val="B395D8"/>
    <a:srgbClr val="3E8CC6"/>
    <a:srgbClr val="FF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8" autoAdjust="0"/>
    <p:restoredTop sz="86420" autoAdjust="0"/>
  </p:normalViewPr>
  <p:slideViewPr>
    <p:cSldViewPr snapToGrid="0">
      <p:cViewPr varScale="1">
        <p:scale>
          <a:sx n="93" d="100"/>
          <a:sy n="93" d="100"/>
        </p:scale>
        <p:origin x="-234" y="-102"/>
      </p:cViewPr>
      <p:guideLst>
        <p:guide orient="horz" pos="2160"/>
        <p:guide pos="2880"/>
      </p:guideLst>
    </p:cSldViewPr>
  </p:slideViewPr>
  <p:outlineViewPr>
    <p:cViewPr>
      <p:scale>
        <a:sx n="33" d="100"/>
        <a:sy n="33" d="100"/>
      </p:scale>
      <p:origin x="0" y="35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2250" y="-420"/>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8/10/2011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xmlns=""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10: Provisioning Data and Storage</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xmlns=""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file:///\\Contoso.com\Research"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file:///\\NYC-SVR1\Proposal_docs"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80000"/>
              </a:lnSpc>
            </a:pPr>
            <a:r>
              <a:rPr lang="en-US" b="1" dirty="0" smtClean="0"/>
              <a:t>Presentation: 60 minutes</a:t>
            </a:r>
          </a:p>
          <a:p>
            <a:pPr eaLnBrk="1" hangingPunct="1">
              <a:lnSpc>
                <a:spcPct val="80000"/>
              </a:lnSpc>
            </a:pPr>
            <a:r>
              <a:rPr lang="en-US" b="1" dirty="0" smtClean="0"/>
              <a:t>Labs: 60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and implement the Distributed File System.</a:t>
            </a:r>
          </a:p>
          <a:p>
            <a:pPr marL="171450" lvl="0" indent="-171450">
              <a:buFont typeface="Arial" pitchFamily="34" charset="0"/>
              <a:buChar char="•"/>
            </a:pPr>
            <a:r>
              <a:rPr lang="en-GB" dirty="0" smtClean="0"/>
              <a:t>Plan and implement BranchCache.</a:t>
            </a:r>
          </a:p>
          <a:p>
            <a:pPr marL="171450" lvl="0" indent="-171450">
              <a:buFont typeface="Arial" pitchFamily="34" charset="0"/>
              <a:buChar char="•"/>
            </a:pPr>
            <a:r>
              <a:rPr lang="en-GB" dirty="0" smtClean="0"/>
              <a:t>Provision</a:t>
            </a:r>
            <a:r>
              <a:rPr lang="en-GB" baseline="0" dirty="0" smtClean="0"/>
              <a:t> an appropriate storage solution.</a:t>
            </a:r>
            <a:endParaRPr lang="en-GB" dirty="0" smtClean="0"/>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6433A_10.pptx.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that the Course Companion content portal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10</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1" dirty="0" smtClean="0">
                <a:solidFill>
                  <a:srgbClr val="FF0000"/>
                </a:solidFill>
              </a:rPr>
              <a:t> </a:t>
            </a:r>
            <a:endParaRPr lang="en-US" dirty="0" smtClean="0"/>
          </a:p>
          <a:p>
            <a:r>
              <a:rPr lang="en-US" dirty="0" smtClean="0"/>
              <a:t>After completing this lesson, students will be able to: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the</a:t>
            </a:r>
            <a:r>
              <a:rPr lang="en-GB" sz="1000" kern="1200" baseline="0" dirty="0" smtClean="0">
                <a:solidFill>
                  <a:schemeClr val="tx1"/>
                </a:solidFill>
                <a:effectLst/>
                <a:latin typeface="Arial" charset="0"/>
                <a:ea typeface="+mn-ea"/>
                <a:cs typeface="+mn-cs"/>
              </a:rPr>
              <a:t> features of BranchCache.</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and select a BranchCache mode.</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Implement BranchCache.</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Configure BranchCache. </a:t>
            </a: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a:t>
            </a:r>
            <a:r>
              <a:rPr lang="en-US" baseline="0" dirty="0" smtClean="0"/>
              <a:t>with students about why reducing WAN utilization is a benefit:</a:t>
            </a:r>
          </a:p>
          <a:p>
            <a:pPr>
              <a:buFont typeface="Arial" pitchFamily="34" charset="0"/>
              <a:buChar char="•"/>
            </a:pPr>
            <a:r>
              <a:rPr lang="en-US" baseline="0" dirty="0" smtClean="0"/>
              <a:t> support more clients over a given link</a:t>
            </a:r>
          </a:p>
          <a:p>
            <a:pPr>
              <a:buFont typeface="Arial" pitchFamily="34" charset="0"/>
              <a:buChar char="•"/>
            </a:pPr>
            <a:r>
              <a:rPr lang="en-US" baseline="0" dirty="0" smtClean="0"/>
              <a:t> better application responsiveness over the link</a:t>
            </a:r>
          </a:p>
          <a:p>
            <a:pPr>
              <a:buFont typeface="Arial" pitchFamily="34" charset="0"/>
              <a:buChar char="•"/>
            </a:pPr>
            <a:endParaRPr lang="en-US" baseline="0" dirty="0" smtClean="0"/>
          </a:p>
          <a:p>
            <a:pPr>
              <a:buFont typeface="Arial" pitchFamily="34" charset="0"/>
              <a:buNone/>
            </a:pPr>
            <a:r>
              <a:rPr lang="en-US" baseline="0" dirty="0" smtClean="0"/>
              <a:t>Discuss with students about how web applications would be affected by branch cache given that only static data can be cached.</a:t>
            </a: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11</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230339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Describe the functionality of BranchCache in both modes.</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320915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introduces the configuration required on servers in various scenarios. Make sure students</a:t>
            </a:r>
            <a:r>
              <a:rPr lang="en-US" baseline="0" dirty="0" smtClean="0"/>
              <a:t> are clear on which servers need to be configured in which scenarios.</a:t>
            </a:r>
          </a:p>
          <a:p>
            <a:pPr>
              <a:buFont typeface="Arial" pitchFamily="34" charset="0"/>
              <a:buChar char="•"/>
            </a:pPr>
            <a:r>
              <a:rPr lang="en-US" baseline="0" dirty="0" smtClean="0"/>
              <a:t> Web server must be configured to cache content from that web server</a:t>
            </a:r>
          </a:p>
          <a:p>
            <a:pPr>
              <a:buFont typeface="Arial" pitchFamily="34" charset="0"/>
              <a:buChar char="•"/>
            </a:pPr>
            <a:r>
              <a:rPr lang="en-US" baseline="0" dirty="0" smtClean="0"/>
              <a:t> File server must be configured to cache content from that file server</a:t>
            </a:r>
          </a:p>
          <a:p>
            <a:pPr>
              <a:buFont typeface="Arial" pitchFamily="34" charset="0"/>
              <a:buChar char="•"/>
            </a:pPr>
            <a:r>
              <a:rPr lang="en-US" baseline="0" dirty="0" smtClean="0"/>
              <a:t> Hosted cache server configuration is only required if hosted cache mode is being used</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320841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18810"/>
            <a:ext cx="6286500" cy="7243948"/>
          </a:xfrm>
        </p:spPr>
        <p:txBody>
          <a:bodyPr>
            <a:normAutofit/>
          </a:bodyPr>
          <a:lstStyle/>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require the 6433A-NYC-DC1 and 6433A-NYC-SVR1 virtual machines to complete this demonstration. Log on to the virtual machines as </a:t>
            </a:r>
            <a:r>
              <a:rPr lang="en-US" sz="1000" b="1" kern="1200" dirty="0" smtClean="0">
                <a:solidFill>
                  <a:schemeClr val="tx1"/>
                </a:solidFill>
                <a:effectLst/>
                <a:latin typeface="Arial" charset="0"/>
                <a:ea typeface="+mn-ea"/>
                <a:cs typeface="+mn-cs"/>
              </a:rPr>
              <a:t>Contoso\Administrator</a:t>
            </a:r>
            <a:r>
              <a:rPr lang="en-US" sz="1000" kern="1200" dirty="0" smtClean="0">
                <a:solidFill>
                  <a:schemeClr val="tx1"/>
                </a:solidFill>
                <a:effectLst/>
                <a:latin typeface="Arial" charset="0"/>
                <a:ea typeface="+mn-ea"/>
                <a:cs typeface="+mn-cs"/>
              </a:rPr>
              <a:t> with the password of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b="1" kern="1200" dirty="0" smtClean="0">
                <a:solidFill>
                  <a:schemeClr val="tx1"/>
                </a:solidFill>
                <a:effectLst/>
                <a:latin typeface="Arial" charset="0"/>
                <a:ea typeface="+mn-ea"/>
                <a:cs typeface="+mn-cs"/>
              </a:rPr>
              <a:t>Demonstration steps:</a:t>
            </a:r>
            <a:endParaRPr lang="en-GB" sz="1000" b="1" kern="1200" dirty="0" smtClean="0">
              <a:solidFill>
                <a:schemeClr val="tx1"/>
              </a:solidFill>
              <a:effectLst/>
              <a:latin typeface="Arial" charset="0"/>
              <a:ea typeface="+mn-ea"/>
              <a:cs typeface="+mn-cs"/>
            </a:endParaRPr>
          </a:p>
          <a:p>
            <a:r>
              <a:rPr lang="en-US" sz="1000" b="1" u="sng" kern="1200" dirty="0" smtClean="0">
                <a:solidFill>
                  <a:schemeClr val="tx1"/>
                </a:solidFill>
                <a:effectLst/>
                <a:latin typeface="Arial" charset="0"/>
                <a:ea typeface="+mn-ea"/>
                <a:cs typeface="+mn-cs"/>
              </a:rPr>
              <a:t>Enable BranchCache on a File Server </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NYC-DC1.</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click </a:t>
            </a:r>
            <a:r>
              <a:rPr lang="en-US" sz="1000" b="1" kern="1200" dirty="0" smtClean="0">
                <a:solidFill>
                  <a:schemeClr val="tx1"/>
                </a:solidFill>
                <a:effectLst/>
                <a:latin typeface="Arial" charset="0"/>
                <a:ea typeface="+mn-ea"/>
                <a:cs typeface="+mn-cs"/>
              </a:rPr>
              <a:t>Server Manager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left pane, expand </a:t>
            </a:r>
            <a:r>
              <a:rPr lang="en-US" sz="1000" b="1" kern="1200" dirty="0" smtClean="0">
                <a:solidFill>
                  <a:schemeClr val="tx1"/>
                </a:solidFill>
                <a:effectLst/>
                <a:latin typeface="Arial" charset="0"/>
                <a:ea typeface="+mn-ea"/>
                <a:cs typeface="+mn-cs"/>
              </a:rPr>
              <a:t>Roles</a:t>
            </a:r>
            <a:r>
              <a:rPr lang="en-US" sz="1000" kern="1200" dirty="0" smtClean="0">
                <a:solidFill>
                  <a:schemeClr val="tx1"/>
                </a:solidFill>
                <a:effectLst/>
                <a:latin typeface="Arial" charset="0"/>
                <a:ea typeface="+mn-ea"/>
                <a:cs typeface="+mn-cs"/>
              </a:rPr>
              <a:t> and click </a:t>
            </a:r>
            <a:r>
              <a:rPr lang="en-US" sz="1000" b="1" kern="1200" dirty="0" smtClean="0">
                <a:solidFill>
                  <a:schemeClr val="tx1"/>
                </a:solidFill>
                <a:effectLst/>
                <a:latin typeface="Arial" charset="0"/>
                <a:ea typeface="+mn-ea"/>
                <a:cs typeface="+mn-cs"/>
              </a:rPr>
              <a:t>File Services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If necessary, scroll down to </a:t>
            </a:r>
            <a:r>
              <a:rPr lang="en-US" sz="1000" b="1" kern="1200" dirty="0" smtClean="0">
                <a:solidFill>
                  <a:schemeClr val="tx1"/>
                </a:solidFill>
                <a:effectLst/>
                <a:latin typeface="Arial" charset="0"/>
                <a:ea typeface="+mn-ea"/>
                <a:cs typeface="+mn-cs"/>
              </a:rPr>
              <a:t>Role Services</a:t>
            </a:r>
            <a:r>
              <a:rPr lang="en-US" sz="1000" kern="1200" dirty="0" smtClean="0">
                <a:solidFill>
                  <a:schemeClr val="tx1"/>
                </a:solidFill>
                <a:effectLst/>
                <a:latin typeface="Arial" charset="0"/>
                <a:ea typeface="+mn-ea"/>
                <a:cs typeface="+mn-cs"/>
              </a:rPr>
              <a:t> and click </a:t>
            </a:r>
            <a:r>
              <a:rPr lang="en-US" sz="1000" b="1" kern="1200" dirty="0" smtClean="0">
                <a:solidFill>
                  <a:schemeClr val="tx1"/>
                </a:solidFill>
                <a:effectLst/>
                <a:latin typeface="Arial" charset="0"/>
                <a:ea typeface="+mn-ea"/>
                <a:cs typeface="+mn-cs"/>
              </a:rPr>
              <a:t>Add Role Services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Select Role Services</a:t>
            </a:r>
            <a:r>
              <a:rPr lang="en-US" sz="1000" kern="1200" dirty="0" smtClean="0">
                <a:solidFill>
                  <a:schemeClr val="tx1"/>
                </a:solidFill>
                <a:effectLst/>
                <a:latin typeface="Arial" charset="0"/>
                <a:ea typeface="+mn-ea"/>
                <a:cs typeface="+mn-cs"/>
              </a:rPr>
              <a:t> page, select the </a:t>
            </a:r>
            <a:r>
              <a:rPr lang="en-US" sz="1000" b="1" kern="1200" dirty="0" smtClean="0">
                <a:solidFill>
                  <a:schemeClr val="tx1"/>
                </a:solidFill>
                <a:effectLst/>
                <a:latin typeface="Arial" charset="0"/>
                <a:ea typeface="+mn-ea"/>
                <a:cs typeface="+mn-cs"/>
              </a:rPr>
              <a:t>BranchCache</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for network files</a:t>
            </a:r>
            <a:r>
              <a:rPr lang="en-US" sz="1000" kern="1200" dirty="0" smtClean="0">
                <a:solidFill>
                  <a:schemeClr val="tx1"/>
                </a:solidFill>
                <a:effectLst/>
                <a:latin typeface="Arial" charset="0"/>
                <a:ea typeface="+mn-ea"/>
                <a:cs typeface="+mn-cs"/>
              </a:rPr>
              <a:t> check box and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Confirm Installation Selections </a:t>
            </a:r>
            <a:r>
              <a:rPr lang="en-US" sz="1000" kern="1200" dirty="0" smtClean="0">
                <a:solidFill>
                  <a:schemeClr val="tx1"/>
                </a:solidFill>
                <a:effectLst/>
                <a:latin typeface="Arial" charset="0"/>
                <a:ea typeface="+mn-ea"/>
                <a:cs typeface="+mn-cs"/>
              </a:rPr>
              <a:t>page, click </a:t>
            </a:r>
            <a:r>
              <a:rPr lang="en-US" sz="1000" b="1" kern="1200" dirty="0" smtClean="0">
                <a:solidFill>
                  <a:schemeClr val="tx1"/>
                </a:solidFill>
                <a:effectLst/>
                <a:latin typeface="Arial" charset="0"/>
                <a:ea typeface="+mn-ea"/>
                <a:cs typeface="+mn-cs"/>
              </a:rPr>
              <a:t>Install</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Installation Results</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Close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Close Server Manager.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type </a:t>
            </a:r>
            <a:r>
              <a:rPr lang="en-US" sz="1000" b="1" kern="1200" dirty="0" err="1" smtClean="0">
                <a:solidFill>
                  <a:schemeClr val="tx1"/>
                </a:solidFill>
                <a:effectLst/>
                <a:latin typeface="Arial" charset="0"/>
                <a:ea typeface="+mn-ea"/>
                <a:cs typeface="+mn-cs"/>
              </a:rPr>
              <a:t>gpedit.msc</a:t>
            </a:r>
            <a:r>
              <a:rPr lang="en-US" sz="1000" kern="1200" dirty="0" smtClean="0">
                <a:solidFill>
                  <a:schemeClr val="tx1"/>
                </a:solidFill>
                <a:effectLst/>
                <a:latin typeface="Arial" charset="0"/>
                <a:ea typeface="+mn-ea"/>
                <a:cs typeface="+mn-cs"/>
              </a:rPr>
              <a:t>, and press ENTER.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Browse to </a:t>
            </a:r>
            <a:r>
              <a:rPr lang="en-US" sz="1000" b="1" kern="1200" dirty="0" smtClean="0">
                <a:solidFill>
                  <a:schemeClr val="tx1"/>
                </a:solidFill>
                <a:effectLst/>
                <a:latin typeface="Arial" charset="0"/>
                <a:ea typeface="+mn-ea"/>
                <a:cs typeface="+mn-cs"/>
              </a:rPr>
              <a:t>Computer Configuration\Administrative Templates\Network\</a:t>
            </a:r>
            <a:r>
              <a:rPr lang="en-US" sz="1000" b="1" kern="1200" dirty="0" err="1" smtClean="0">
                <a:solidFill>
                  <a:schemeClr val="tx1"/>
                </a:solidFill>
                <a:effectLst/>
                <a:latin typeface="Arial" charset="0"/>
                <a:ea typeface="+mn-ea"/>
                <a:cs typeface="+mn-cs"/>
              </a:rPr>
              <a:t>Lanman</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Server</a:t>
            </a:r>
            <a:r>
              <a:rPr lang="en-US" sz="1000" kern="1200" dirty="0" smtClean="0">
                <a:solidFill>
                  <a:schemeClr val="tx1"/>
                </a:solidFill>
                <a:effectLst/>
                <a:latin typeface="Arial" charset="0"/>
                <a:ea typeface="+mn-ea"/>
                <a:cs typeface="+mn-cs"/>
              </a:rPr>
              <a:t> and double-click </a:t>
            </a:r>
            <a:r>
              <a:rPr lang="en-US" sz="1000" b="1" kern="1200" dirty="0" smtClean="0">
                <a:solidFill>
                  <a:schemeClr val="tx1"/>
                </a:solidFill>
                <a:effectLst/>
                <a:latin typeface="Arial" charset="0"/>
                <a:ea typeface="+mn-ea"/>
                <a:cs typeface="+mn-cs"/>
              </a:rPr>
              <a:t>Hash Publication for BranchCache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Hash Publication for BranchCache</a:t>
            </a:r>
            <a:r>
              <a:rPr lang="en-US" sz="1000" kern="1200" dirty="0" smtClean="0">
                <a:solidFill>
                  <a:schemeClr val="tx1"/>
                </a:solidFill>
                <a:effectLst/>
                <a:latin typeface="Arial" charset="0"/>
                <a:ea typeface="+mn-ea"/>
                <a:cs typeface="+mn-cs"/>
              </a:rPr>
              <a:t> window, click </a:t>
            </a:r>
            <a:r>
              <a:rPr lang="en-US" sz="1000" b="1" kern="1200" dirty="0" smtClean="0">
                <a:solidFill>
                  <a:schemeClr val="tx1"/>
                </a:solidFill>
                <a:effectLst/>
                <a:latin typeface="Arial" charset="0"/>
                <a:ea typeface="+mn-ea"/>
                <a:cs typeface="+mn-cs"/>
              </a:rPr>
              <a:t>Enabled</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Options</a:t>
            </a:r>
            <a:r>
              <a:rPr lang="en-US" sz="1000" kern="1200" dirty="0" smtClean="0">
                <a:solidFill>
                  <a:schemeClr val="tx1"/>
                </a:solidFill>
                <a:effectLst/>
                <a:latin typeface="Arial" charset="0"/>
                <a:ea typeface="+mn-ea"/>
                <a:cs typeface="+mn-cs"/>
              </a:rPr>
              <a:t> box, select </a:t>
            </a:r>
            <a:r>
              <a:rPr lang="en-US" sz="1000" b="1" kern="1200" dirty="0" smtClean="0">
                <a:solidFill>
                  <a:schemeClr val="tx1"/>
                </a:solidFill>
                <a:effectLst/>
                <a:latin typeface="Arial" charset="0"/>
                <a:ea typeface="+mn-ea"/>
                <a:cs typeface="+mn-cs"/>
              </a:rPr>
              <a:t>Allow hash publication only for shared folders on which</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BranchCache is enabled</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Close the Local Group Policy Editor.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Open Windows Explorer from the taskbar and browse to C:\.</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New Folder</a:t>
            </a:r>
            <a:r>
              <a:rPr lang="en-US" sz="1000" kern="1200" dirty="0" smtClean="0">
                <a:solidFill>
                  <a:schemeClr val="tx1"/>
                </a:solidFill>
                <a:effectLst/>
                <a:latin typeface="Arial" charset="0"/>
                <a:ea typeface="+mn-ea"/>
                <a:cs typeface="+mn-cs"/>
              </a:rPr>
              <a:t>, type </a:t>
            </a:r>
            <a:r>
              <a:rPr lang="en-US" sz="1000" b="1" kern="1200" dirty="0" smtClean="0">
                <a:solidFill>
                  <a:schemeClr val="tx1"/>
                </a:solidFill>
                <a:effectLst/>
                <a:latin typeface="Arial" charset="0"/>
                <a:ea typeface="+mn-ea"/>
                <a:cs typeface="+mn-cs"/>
              </a:rPr>
              <a:t>Distribution,</a:t>
            </a:r>
            <a:r>
              <a:rPr lang="en-US" sz="1000" kern="1200" dirty="0" smtClean="0">
                <a:solidFill>
                  <a:schemeClr val="tx1"/>
                </a:solidFill>
                <a:effectLst/>
                <a:latin typeface="Arial" charset="0"/>
                <a:ea typeface="+mn-ea"/>
                <a:cs typeface="+mn-cs"/>
              </a:rPr>
              <a:t> and then press ENTER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Right-click </a:t>
            </a:r>
            <a:r>
              <a:rPr lang="en-US" sz="1000" b="1" kern="1200" dirty="0" smtClean="0">
                <a:solidFill>
                  <a:schemeClr val="tx1"/>
                </a:solidFill>
                <a:effectLst/>
                <a:latin typeface="Arial" charset="0"/>
                <a:ea typeface="+mn-ea"/>
                <a:cs typeface="+mn-cs"/>
              </a:rPr>
              <a:t>Distribution </a:t>
            </a:r>
            <a:r>
              <a:rPr lang="en-US" sz="1000" kern="1200" dirty="0" smtClean="0">
                <a:solidFill>
                  <a:schemeClr val="tx1"/>
                </a:solidFill>
                <a:effectLst/>
                <a:latin typeface="Arial" charset="0"/>
                <a:ea typeface="+mn-ea"/>
                <a:cs typeface="+mn-cs"/>
              </a:rPr>
              <a:t>and click </a:t>
            </a:r>
            <a:r>
              <a:rPr lang="en-US" sz="1000" b="1" kern="1200" dirty="0" smtClean="0">
                <a:solidFill>
                  <a:schemeClr val="tx1"/>
                </a:solidFill>
                <a:effectLst/>
                <a:latin typeface="Arial" charset="0"/>
                <a:ea typeface="+mn-ea"/>
                <a:cs typeface="+mn-cs"/>
              </a:rPr>
              <a:t>Properties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Distribution Properties</a:t>
            </a:r>
            <a:r>
              <a:rPr lang="en-US" sz="1000" kern="1200" dirty="0" smtClean="0">
                <a:solidFill>
                  <a:schemeClr val="tx1"/>
                </a:solidFill>
                <a:effectLst/>
                <a:latin typeface="Arial" charset="0"/>
                <a:ea typeface="+mn-ea"/>
                <a:cs typeface="+mn-cs"/>
              </a:rPr>
              <a:t> window, click the </a:t>
            </a:r>
            <a:r>
              <a:rPr lang="en-US" sz="1000" b="1" kern="1200" dirty="0" smtClean="0">
                <a:solidFill>
                  <a:schemeClr val="tx1"/>
                </a:solidFill>
                <a:effectLst/>
                <a:latin typeface="Arial" charset="0"/>
                <a:ea typeface="+mn-ea"/>
                <a:cs typeface="+mn-cs"/>
              </a:rPr>
              <a:t>Sharing</a:t>
            </a:r>
            <a:r>
              <a:rPr lang="en-US" sz="1000" kern="1200" dirty="0" smtClean="0">
                <a:solidFill>
                  <a:schemeClr val="tx1"/>
                </a:solidFill>
                <a:effectLst/>
                <a:latin typeface="Arial" charset="0"/>
                <a:ea typeface="+mn-ea"/>
                <a:cs typeface="+mn-cs"/>
              </a:rPr>
              <a:t> tab and click </a:t>
            </a:r>
            <a:r>
              <a:rPr lang="en-US" sz="1000" b="1" kern="1200" dirty="0" smtClean="0">
                <a:solidFill>
                  <a:schemeClr val="tx1"/>
                </a:solidFill>
                <a:effectLst/>
                <a:latin typeface="Arial" charset="0"/>
                <a:ea typeface="+mn-ea"/>
                <a:cs typeface="+mn-cs"/>
              </a:rPr>
              <a:t>Advanced Sharing</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Advanced Sharing</a:t>
            </a:r>
            <a:r>
              <a:rPr lang="en-US" sz="1000" kern="1200" dirty="0" smtClean="0">
                <a:solidFill>
                  <a:schemeClr val="tx1"/>
                </a:solidFill>
                <a:effectLst/>
                <a:latin typeface="Arial" charset="0"/>
                <a:ea typeface="+mn-ea"/>
                <a:cs typeface="+mn-cs"/>
              </a:rPr>
              <a:t> window, click the check box next to </a:t>
            </a:r>
            <a:r>
              <a:rPr lang="en-US" sz="1000" b="1" kern="1200" dirty="0" smtClean="0">
                <a:solidFill>
                  <a:schemeClr val="tx1"/>
                </a:solidFill>
                <a:effectLst/>
                <a:latin typeface="Arial" charset="0"/>
                <a:ea typeface="+mn-ea"/>
                <a:cs typeface="+mn-cs"/>
              </a:rPr>
              <a:t>Share this folder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Advanced Sharing</a:t>
            </a:r>
            <a:r>
              <a:rPr lang="en-US" sz="1000" kern="1200" dirty="0" smtClean="0">
                <a:solidFill>
                  <a:schemeClr val="tx1"/>
                </a:solidFill>
                <a:effectLst/>
                <a:latin typeface="Arial" charset="0"/>
                <a:ea typeface="+mn-ea"/>
                <a:cs typeface="+mn-cs"/>
              </a:rPr>
              <a:t> window, click </a:t>
            </a:r>
            <a:r>
              <a:rPr lang="en-US" sz="1000" b="1" kern="1200" dirty="0" smtClean="0">
                <a:solidFill>
                  <a:schemeClr val="tx1"/>
                </a:solidFill>
                <a:effectLst/>
                <a:latin typeface="Arial" charset="0"/>
                <a:ea typeface="+mn-ea"/>
                <a:cs typeface="+mn-cs"/>
              </a:rPr>
              <a:t>Caching</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Offline Settings</a:t>
            </a:r>
            <a:r>
              <a:rPr lang="en-US" sz="1000" kern="1200" dirty="0" smtClean="0">
                <a:solidFill>
                  <a:schemeClr val="tx1"/>
                </a:solidFill>
                <a:effectLst/>
                <a:latin typeface="Arial" charset="0"/>
                <a:ea typeface="+mn-ea"/>
                <a:cs typeface="+mn-cs"/>
              </a:rPr>
              <a:t> window, select the </a:t>
            </a:r>
            <a:r>
              <a:rPr lang="en-US" sz="1000" b="1" kern="1200" dirty="0" smtClean="0">
                <a:solidFill>
                  <a:schemeClr val="tx1"/>
                </a:solidFill>
                <a:effectLst/>
                <a:latin typeface="Arial" charset="0"/>
                <a:ea typeface="+mn-ea"/>
                <a:cs typeface="+mn-cs"/>
              </a:rPr>
              <a:t>Enable BranchCache</a:t>
            </a:r>
            <a:r>
              <a:rPr lang="en-US" sz="1000" kern="1200" dirty="0" smtClean="0">
                <a:solidFill>
                  <a:schemeClr val="tx1"/>
                </a:solidFill>
                <a:effectLst/>
                <a:latin typeface="Arial" charset="0"/>
                <a:ea typeface="+mn-ea"/>
                <a:cs typeface="+mn-cs"/>
              </a:rPr>
              <a:t> check box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 to close the </a:t>
            </a:r>
            <a:r>
              <a:rPr lang="en-US" sz="1000" b="1" kern="1200" dirty="0" smtClean="0">
                <a:solidFill>
                  <a:schemeClr val="tx1"/>
                </a:solidFill>
                <a:effectLst/>
                <a:latin typeface="Arial" charset="0"/>
                <a:ea typeface="+mn-ea"/>
                <a:cs typeface="+mn-cs"/>
              </a:rPr>
              <a:t>Advanced Sharing</a:t>
            </a:r>
            <a:r>
              <a:rPr lang="en-US" sz="1000" kern="1200" dirty="0" smtClean="0">
                <a:solidFill>
                  <a:schemeClr val="tx1"/>
                </a:solidFill>
                <a:effectLst/>
                <a:latin typeface="Arial" charset="0"/>
                <a:ea typeface="+mn-ea"/>
                <a:cs typeface="+mn-cs"/>
              </a:rPr>
              <a:t> window. Click </a:t>
            </a:r>
            <a:r>
              <a:rPr lang="en-US" sz="1000" b="1" kern="1200" dirty="0" smtClean="0">
                <a:solidFill>
                  <a:schemeClr val="tx1"/>
                </a:solidFill>
                <a:effectLst/>
                <a:latin typeface="Arial" charset="0"/>
                <a:ea typeface="+mn-ea"/>
                <a:cs typeface="+mn-cs"/>
              </a:rPr>
              <a:t>Close</a:t>
            </a:r>
            <a:r>
              <a:rPr lang="en-US" sz="1000" kern="1200" dirty="0" smtClean="0">
                <a:solidFill>
                  <a:schemeClr val="tx1"/>
                </a:solidFill>
                <a:effectLst/>
                <a:latin typeface="Arial" charset="0"/>
                <a:ea typeface="+mn-ea"/>
                <a:cs typeface="+mn-cs"/>
              </a:rPr>
              <a:t> to close the </a:t>
            </a:r>
            <a:r>
              <a:rPr lang="en-US" sz="1000" b="1" kern="1200" dirty="0" smtClean="0">
                <a:solidFill>
                  <a:schemeClr val="tx1"/>
                </a:solidFill>
                <a:effectLst/>
                <a:latin typeface="Arial" charset="0"/>
                <a:ea typeface="+mn-ea"/>
                <a:cs typeface="+mn-cs"/>
              </a:rPr>
              <a:t>Distribution Properties</a:t>
            </a:r>
            <a:r>
              <a:rPr lang="en-US" sz="1000" kern="1200" dirty="0" smtClean="0">
                <a:solidFill>
                  <a:schemeClr val="tx1"/>
                </a:solidFill>
                <a:effectLst/>
                <a:latin typeface="Arial" charset="0"/>
                <a:ea typeface="+mn-ea"/>
                <a:cs typeface="+mn-cs"/>
              </a:rPr>
              <a:t> dialog box.</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Close all open windows.</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can revert all virtual machines</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945715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15</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1" dirty="0" smtClean="0">
                <a:solidFill>
                  <a:srgbClr val="FF0000"/>
                </a:solidFill>
              </a:rPr>
              <a:t> </a:t>
            </a:r>
            <a:endParaRPr lang="en-US" dirty="0" smtClean="0"/>
          </a:p>
          <a:p>
            <a:r>
              <a:rPr lang="en-US" dirty="0" smtClean="0"/>
              <a:t>After completing this lesson, students will be able to: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Select a storage technology</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Explain the function of various SAN components.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Storage Explorer</a:t>
            </a:r>
            <a:r>
              <a:rPr lang="en-US" sz="1000" kern="1200" baseline="0" dirty="0" smtClean="0">
                <a:solidFill>
                  <a:schemeClr val="tx1"/>
                </a:solidFill>
                <a:effectLst/>
                <a:latin typeface="Arial" charset="0"/>
                <a:ea typeface="+mn-ea"/>
                <a:cs typeface="+mn-cs"/>
              </a:rPr>
              <a:t> and </a:t>
            </a:r>
            <a:r>
              <a:rPr lang="en-US" sz="1000" kern="1200" dirty="0" smtClean="0">
                <a:solidFill>
                  <a:schemeClr val="tx1"/>
                </a:solidFill>
                <a:effectLst/>
                <a:latin typeface="Arial" charset="0"/>
                <a:ea typeface="+mn-ea"/>
                <a:cs typeface="+mn-cs"/>
              </a:rPr>
              <a:t>Storage Manager for SANs.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Discuss storage technologies.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a:t>
            </a:r>
            <a:r>
              <a:rPr lang="en-GB" sz="1000" kern="1200" baseline="0" dirty="0" smtClean="0">
                <a:solidFill>
                  <a:schemeClr val="tx1"/>
                </a:solidFill>
                <a:effectLst/>
                <a:latin typeface="Arial" charset="0"/>
                <a:ea typeface="+mn-ea"/>
                <a:cs typeface="+mn-cs"/>
              </a:rPr>
              <a:t> Microsoft iSCSI.</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Implement iSCSI.</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Use this slide to define SANs and differentiate them from both DAS and NAS. Point out to students that although both SAN storage and NAS storage may be connected to servers using Ethernet networks, SAN storage uses lightweight protocols like iSCSI to optimize and streamline access to stored data while NAS storage uses higher-level protocols like the Server Message Block (SMB) protocol.</a:t>
            </a:r>
          </a:p>
          <a:p>
            <a:pPr eaLnBrk="1" hangingPunct="1"/>
            <a:r>
              <a:rPr lang="en-US" dirty="0" smtClean="0"/>
              <a:t>This means that clients can access NAS storage with a general-purpose redirector while access to a SAN typically occurs from servers to the SAN storage and requires a more specialized redirector, like the Microsoft iSCSI client built in to Windows Server 2008 R2 and Windows 7.</a:t>
            </a:r>
          </a:p>
          <a:p>
            <a:pPr eaLnBrk="1" hangingPunct="1"/>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latin typeface="Arial" pitchFamily="34" charset="0"/>
              </a:rPr>
              <a:t>Explain that the difference in these technologies is becoming less obvious as the sophistication of network devices increases, but a general difference is that SANs were designed to address transaction-based network traffic and to quickly move large blocks of data across fast connections, such as database transactions. NAS was designed to be file-oriented, aimed more at application traffic such as accessing traditional shared files like documents.</a:t>
            </a:r>
          </a:p>
          <a:p>
            <a:pPr eaLnBrk="1" hangingPunct="1"/>
            <a:endParaRPr lang="en-US" dirty="0" smtClean="0"/>
          </a:p>
          <a:p>
            <a:pPr eaLnBrk="1" hangingPunct="1"/>
            <a:r>
              <a:rPr lang="en-US" b="1" dirty="0" smtClean="0"/>
              <a:t>Discussion prompt:</a:t>
            </a:r>
            <a:r>
              <a:rPr lang="en-US" dirty="0" smtClean="0"/>
              <a:t> In what way or ways do you currently use SAN storage in your work environment?</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532930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Describe the terminology on the slide.</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291445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Describe</a:t>
            </a:r>
            <a:r>
              <a:rPr lang="en-GB" baseline="0" dirty="0" smtClean="0"/>
              <a:t> both Storage Explorer and Storage Manager for SANs.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18</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509912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How do you implement storage within your organization?</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Answers will vary.</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Do your servers still implement DAS?</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Answers will vary.</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Do you have any NAS or SAN-based storage?</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Answers will vary.</a:t>
            </a:r>
            <a:endParaRPr lang="en-GB" sz="1000" kern="120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19</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450591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1" dirty="0" smtClean="0">
                <a:solidFill>
                  <a:srgbClr val="FF0000"/>
                </a:solidFill>
              </a:rPr>
              <a:t> </a:t>
            </a:r>
            <a:endParaRPr lang="en-US" dirty="0" smtClean="0"/>
          </a:p>
          <a:p>
            <a:r>
              <a:rPr lang="en-US" dirty="0" smtClean="0"/>
              <a:t>After completing this module, students will be able to:</a:t>
            </a:r>
          </a:p>
          <a:p>
            <a:endParaRPr lang="en-US" dirty="0" smtClean="0"/>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and implement the Distributed File System.</a:t>
            </a:r>
          </a:p>
          <a:p>
            <a:pPr marL="171450" lvl="0" indent="-171450">
              <a:buFont typeface="Arial" pitchFamily="34" charset="0"/>
              <a:buChar char="•"/>
            </a:pPr>
            <a:r>
              <a:rPr lang="en-GB" dirty="0" smtClean="0"/>
              <a:t>Plan and implement BranchCache.</a:t>
            </a:r>
          </a:p>
          <a:p>
            <a:pPr marL="171450" lvl="0" indent="-171450">
              <a:buFont typeface="Arial" pitchFamily="34" charset="0"/>
              <a:buChar char="•"/>
            </a:pPr>
            <a:r>
              <a:rPr lang="en-GB" dirty="0" smtClean="0"/>
              <a:t>Provision</a:t>
            </a:r>
            <a:r>
              <a:rPr lang="en-GB" baseline="0" dirty="0" smtClean="0"/>
              <a:t> an appropriate storage solution.</a:t>
            </a:r>
            <a:endParaRPr lang="en-GB" dirty="0" smtClean="0"/>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Explain</a:t>
            </a:r>
            <a:r>
              <a:rPr lang="en-GB" baseline="0" dirty="0" smtClean="0"/>
              <a:t> </a:t>
            </a:r>
            <a:r>
              <a:rPr lang="en-GB" dirty="0" smtClean="0"/>
              <a:t>the components</a:t>
            </a:r>
            <a:r>
              <a:rPr lang="en-GB" baseline="0" dirty="0" smtClean="0"/>
              <a:t> necessary for configuring an iSCSI-based storage solution. Then use the demonstration to show how to configure the Microsoft iSCSI Target and Initiators. </a:t>
            </a:r>
          </a:p>
          <a:p>
            <a:endParaRPr lang="en-GB" baseline="0" dirty="0" smtClean="0"/>
          </a:p>
          <a:p>
            <a:r>
              <a:rPr lang="en-GB" b="1" baseline="0" dirty="0" smtClean="0"/>
              <a:t>Note</a:t>
            </a:r>
            <a:r>
              <a:rPr lang="en-GB" baseline="0" dirty="0" smtClean="0"/>
              <a:t>: These demonstration steps are required as part of the preparatory steps for the demonstrations in Module 12. Avoid showing the students those preparatory steps as this would be repetitive. </a:t>
            </a:r>
            <a:endParaRPr lang="en-GB" dirty="0" smtClean="0"/>
          </a:p>
          <a:p>
            <a:endParaRPr lang="en-GB" dirty="0" smtClean="0"/>
          </a:p>
          <a:p>
            <a:r>
              <a:rPr lang="en-GB" b="1" dirty="0" smtClean="0"/>
              <a:t>Reference</a:t>
            </a:r>
            <a:r>
              <a:rPr lang="en-GB" dirty="0" smtClean="0"/>
              <a:t>:</a:t>
            </a:r>
            <a:r>
              <a:rPr lang="en-GB" baseline="0" dirty="0" smtClean="0"/>
              <a:t> </a:t>
            </a:r>
            <a:r>
              <a:rPr lang="en-GB" dirty="0"/>
              <a:t>http://go.microsoft.com/fwlink/?LinkID=224580</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20</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2352590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Demonstration steps:</a:t>
            </a:r>
            <a:endParaRPr lang="en-GB"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require the 6433A-NYC-DC1, 6433A-NYC-ISCSI, 6433A-NYC-SVR1, and 6433A-NYC-SVR2 virtual machines to complete this demonstration. Log on to the virtual machines as </a:t>
            </a:r>
            <a:r>
              <a:rPr lang="en-US" sz="1000" b="1" kern="1200" dirty="0" smtClean="0">
                <a:solidFill>
                  <a:schemeClr val="tx1"/>
                </a:solidFill>
                <a:effectLst/>
                <a:latin typeface="Arial" charset="0"/>
                <a:ea typeface="+mn-ea"/>
                <a:cs typeface="+mn-cs"/>
              </a:rPr>
              <a:t>Contoso\Administrator</a:t>
            </a:r>
            <a:r>
              <a:rPr lang="en-US" sz="1000" kern="1200" dirty="0" smtClean="0">
                <a:solidFill>
                  <a:schemeClr val="tx1"/>
                </a:solidFill>
                <a:effectLst/>
                <a:latin typeface="Arial" charset="0"/>
                <a:ea typeface="+mn-ea"/>
                <a:cs typeface="+mn-cs"/>
              </a:rPr>
              <a:t> with the password of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Important</a:t>
            </a:r>
            <a:r>
              <a:rPr lang="en-US" sz="1000" kern="1200" dirty="0" smtClean="0">
                <a:solidFill>
                  <a:schemeClr val="tx1"/>
                </a:solidFill>
                <a:effectLst/>
                <a:latin typeface="Arial" charset="0"/>
                <a:ea typeface="+mn-ea"/>
                <a:cs typeface="+mn-cs"/>
              </a:rPr>
              <a:t>: Start NYC-DC1, NYC-SVR1, NYC-ISCSI, and then reconfigure NYC-SVR2 before you start it.</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It is advisable to perform the preparation steps before commencing the demonstration. </a:t>
            </a:r>
            <a:endParaRPr lang="en-GB" sz="1000"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Prepare the virtual machine environment  </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host computer, 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Hyper-V Manager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Virtual Machines pane, click </a:t>
            </a:r>
            <a:r>
              <a:rPr lang="en-US" sz="1000" b="1" kern="1200" dirty="0" smtClean="0">
                <a:solidFill>
                  <a:schemeClr val="tx1"/>
                </a:solidFill>
                <a:effectLst/>
                <a:latin typeface="Arial" charset="0"/>
                <a:ea typeface="+mn-ea"/>
                <a:cs typeface="+mn-cs"/>
              </a:rPr>
              <a:t>6433A</a:t>
            </a:r>
            <a:r>
              <a:rPr lang="en-US" sz="1000" kern="1200" dirty="0" smtClean="0">
                <a:solidFill>
                  <a:schemeClr val="tx1"/>
                </a:solidFill>
                <a:effectLst/>
                <a:latin typeface="Arial" charset="0"/>
                <a:ea typeface="+mn-ea"/>
                <a:cs typeface="+mn-cs"/>
              </a:rPr>
              <a:t>-</a:t>
            </a:r>
            <a:r>
              <a:rPr lang="en-US" sz="1000" b="1" kern="1200" dirty="0" smtClean="0">
                <a:solidFill>
                  <a:schemeClr val="tx1"/>
                </a:solidFill>
                <a:effectLst/>
                <a:latin typeface="Arial" charset="0"/>
                <a:ea typeface="+mn-ea"/>
                <a:cs typeface="+mn-cs"/>
              </a:rPr>
              <a:t>NYC</a:t>
            </a:r>
            <a:r>
              <a:rPr lang="en-US" sz="1000" kern="1200" dirty="0" smtClean="0">
                <a:solidFill>
                  <a:schemeClr val="tx1"/>
                </a:solidFill>
                <a:effectLst/>
                <a:latin typeface="Arial" charset="0"/>
                <a:ea typeface="+mn-ea"/>
                <a:cs typeface="+mn-cs"/>
              </a:rPr>
              <a:t>-</a:t>
            </a:r>
            <a:r>
              <a:rPr lang="en-US" sz="1000" b="1" kern="1200" dirty="0" smtClean="0">
                <a:solidFill>
                  <a:schemeClr val="tx1"/>
                </a:solidFill>
                <a:effectLst/>
                <a:latin typeface="Arial" charset="0"/>
                <a:ea typeface="+mn-ea"/>
                <a:cs typeface="+mn-cs"/>
              </a:rPr>
              <a:t>DC1</a:t>
            </a:r>
            <a:r>
              <a:rPr lang="en-US" sz="1000" kern="1200" dirty="0" smtClean="0">
                <a:solidFill>
                  <a:schemeClr val="tx1"/>
                </a:solidFill>
                <a:effectLst/>
                <a:latin typeface="Arial" charset="0"/>
                <a:ea typeface="+mn-ea"/>
                <a:cs typeface="+mn-cs"/>
              </a:rPr>
              <a:t>, and then in the Actions pane, 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To connect to the virtual machine, click </a:t>
            </a:r>
            <a:r>
              <a:rPr lang="en-US" sz="1000" b="1" kern="1200" dirty="0" smtClean="0">
                <a:solidFill>
                  <a:schemeClr val="tx1"/>
                </a:solidFill>
                <a:effectLst/>
                <a:latin typeface="Arial" charset="0"/>
                <a:ea typeface="+mn-ea"/>
                <a:cs typeface="+mn-cs"/>
              </a:rPr>
              <a:t>6433A</a:t>
            </a:r>
            <a:r>
              <a:rPr lang="en-US" sz="1000" kern="1200" dirty="0" smtClean="0">
                <a:solidFill>
                  <a:schemeClr val="tx1"/>
                </a:solidFill>
                <a:effectLst/>
                <a:latin typeface="Arial" charset="0"/>
                <a:ea typeface="+mn-ea"/>
                <a:cs typeface="+mn-cs"/>
              </a:rPr>
              <a:t>-</a:t>
            </a:r>
            <a:r>
              <a:rPr lang="en-US" sz="1000" b="1" kern="1200" dirty="0" smtClean="0">
                <a:solidFill>
                  <a:schemeClr val="tx1"/>
                </a:solidFill>
                <a:effectLst/>
                <a:latin typeface="Arial" charset="0"/>
                <a:ea typeface="+mn-ea"/>
                <a:cs typeface="+mn-cs"/>
              </a:rPr>
              <a:t>NYC</a:t>
            </a:r>
            <a:r>
              <a:rPr lang="en-US" sz="1000" kern="1200" dirty="0" smtClean="0">
                <a:solidFill>
                  <a:schemeClr val="tx1"/>
                </a:solidFill>
                <a:effectLst/>
                <a:latin typeface="Arial" charset="0"/>
                <a:ea typeface="+mn-ea"/>
                <a:cs typeface="+mn-cs"/>
              </a:rPr>
              <a:t>-</a:t>
            </a:r>
            <a:r>
              <a:rPr lang="en-US" sz="1000" b="1" kern="1200" dirty="0" smtClean="0">
                <a:solidFill>
                  <a:schemeClr val="tx1"/>
                </a:solidFill>
                <a:effectLst/>
                <a:latin typeface="Arial" charset="0"/>
                <a:ea typeface="+mn-ea"/>
                <a:cs typeface="+mn-cs"/>
              </a:rPr>
              <a:t>DC1</a:t>
            </a:r>
            <a:r>
              <a:rPr lang="en-US" sz="1000" kern="1200" dirty="0" smtClean="0">
                <a:solidFill>
                  <a:schemeClr val="tx1"/>
                </a:solidFill>
                <a:effectLst/>
                <a:latin typeface="Arial" charset="0"/>
                <a:ea typeface="+mn-ea"/>
                <a:cs typeface="+mn-cs"/>
              </a:rPr>
              <a:t>, and then in the Actions pane, click </a:t>
            </a:r>
            <a:r>
              <a:rPr lang="en-US" sz="1000" b="1" kern="1200" dirty="0" smtClean="0">
                <a:solidFill>
                  <a:schemeClr val="tx1"/>
                </a:solidFill>
                <a:effectLst/>
                <a:latin typeface="Arial" charset="0"/>
                <a:ea typeface="+mn-ea"/>
                <a:cs typeface="+mn-cs"/>
              </a:rPr>
              <a:t>Connect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Log on using the following credentials: </a:t>
            </a:r>
            <a:endParaRPr lang="en-GB" sz="1000"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User name: </a:t>
            </a:r>
            <a:r>
              <a:rPr lang="en-US" b="1" kern="1200" dirty="0" smtClean="0">
                <a:solidFill>
                  <a:schemeClr val="tx1"/>
                </a:solidFill>
                <a:effectLst/>
                <a:latin typeface="Arial" charset="0"/>
                <a:ea typeface="+mn-ea"/>
                <a:cs typeface="+mn-cs"/>
              </a:rPr>
              <a:t>Administrator</a:t>
            </a:r>
            <a:endParaRPr lang="en-GB"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Password: </a:t>
            </a:r>
            <a:r>
              <a:rPr lang="en-US" b="1" kern="1200" dirty="0" smtClean="0">
                <a:solidFill>
                  <a:schemeClr val="tx1"/>
                </a:solidFill>
                <a:effectLst/>
                <a:latin typeface="Arial" charset="0"/>
                <a:ea typeface="+mn-ea"/>
                <a:cs typeface="+mn-cs"/>
              </a:rPr>
              <a:t>Pa$$w0rd</a:t>
            </a:r>
            <a:endParaRPr lang="en-GB"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Domain: </a:t>
            </a:r>
            <a:r>
              <a:rPr lang="en-US" b="1" kern="1200" dirty="0" smtClean="0">
                <a:solidFill>
                  <a:schemeClr val="tx1"/>
                </a:solidFill>
                <a:effectLst/>
                <a:latin typeface="Arial" charset="0"/>
                <a:ea typeface="+mn-ea"/>
                <a:cs typeface="+mn-cs"/>
              </a:rPr>
              <a:t>Contoso</a:t>
            </a:r>
            <a:endParaRPr lang="en-GB"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Repeat steps 2 to 4 to start the </a:t>
            </a:r>
            <a:r>
              <a:rPr lang="en-US" sz="1000" b="1" kern="1200" dirty="0" smtClean="0">
                <a:solidFill>
                  <a:schemeClr val="tx1"/>
                </a:solidFill>
                <a:effectLst/>
                <a:latin typeface="Arial" charset="0"/>
                <a:ea typeface="+mn-ea"/>
                <a:cs typeface="+mn-cs"/>
              </a:rPr>
              <a:t>6433A-NYC-SVR1</a:t>
            </a:r>
            <a:r>
              <a:rPr lang="en-US" sz="1000" kern="1200" dirty="0" smtClean="0">
                <a:solidFill>
                  <a:schemeClr val="tx1"/>
                </a:solidFill>
                <a:effectLst/>
                <a:latin typeface="Arial" charset="0"/>
                <a:ea typeface="+mn-ea"/>
                <a:cs typeface="+mn-cs"/>
              </a:rPr>
              <a:t> and </a:t>
            </a:r>
            <a:r>
              <a:rPr lang="en-US" sz="1000" b="1" kern="1200" dirty="0" smtClean="0">
                <a:solidFill>
                  <a:schemeClr val="tx1"/>
                </a:solidFill>
                <a:effectLst/>
                <a:latin typeface="Arial" charset="0"/>
                <a:ea typeface="+mn-ea"/>
                <a:cs typeface="+mn-cs"/>
              </a:rPr>
              <a:t>6433A-NYC-ISCSI</a:t>
            </a:r>
            <a:r>
              <a:rPr lang="en-US" sz="1000" kern="1200" dirty="0" smtClean="0">
                <a:solidFill>
                  <a:schemeClr val="tx1"/>
                </a:solidFill>
                <a:effectLst/>
                <a:latin typeface="Arial" charset="0"/>
                <a:ea typeface="+mn-ea"/>
                <a:cs typeface="+mn-cs"/>
              </a:rPr>
              <a:t> virtual machines.</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Hyper-V Manager, click </a:t>
            </a:r>
            <a:r>
              <a:rPr lang="en-US" sz="1000" b="1" kern="1200" dirty="0" smtClean="0">
                <a:solidFill>
                  <a:schemeClr val="tx1"/>
                </a:solidFill>
                <a:effectLst/>
                <a:latin typeface="Arial" charset="0"/>
                <a:ea typeface="+mn-ea"/>
                <a:cs typeface="+mn-cs"/>
              </a:rPr>
              <a:t>6433A-NYC-SVR2</a:t>
            </a:r>
            <a:r>
              <a:rPr lang="en-US" sz="1000" kern="1200" dirty="0" smtClean="0">
                <a:solidFill>
                  <a:schemeClr val="tx1"/>
                </a:solidFill>
                <a:effectLst/>
                <a:latin typeface="Arial" charset="0"/>
                <a:ea typeface="+mn-ea"/>
                <a:cs typeface="+mn-cs"/>
              </a:rPr>
              <a:t>, and in the Actions pane, click </a:t>
            </a:r>
            <a:r>
              <a:rPr lang="en-US" sz="1000" b="1" kern="1200" dirty="0" smtClean="0">
                <a:solidFill>
                  <a:schemeClr val="tx1"/>
                </a:solidFill>
                <a:effectLst/>
                <a:latin typeface="Arial" charset="0"/>
                <a:ea typeface="+mn-ea"/>
                <a:cs typeface="+mn-cs"/>
              </a:rPr>
              <a:t>Settings</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Settings for 6433A-NYC-SVR2 </a:t>
            </a:r>
            <a:r>
              <a:rPr lang="en-US" sz="1000" kern="1200" dirty="0" smtClean="0">
                <a:solidFill>
                  <a:schemeClr val="tx1"/>
                </a:solidFill>
                <a:effectLst/>
                <a:latin typeface="Arial" charset="0"/>
                <a:ea typeface="+mn-ea"/>
                <a:cs typeface="+mn-cs"/>
              </a:rPr>
              <a:t>dialog box, in the navigation pane, click </a:t>
            </a:r>
            <a:r>
              <a:rPr lang="en-US" sz="1000" b="1" kern="1200" dirty="0" smtClean="0">
                <a:solidFill>
                  <a:schemeClr val="tx1"/>
                </a:solidFill>
                <a:effectLst/>
                <a:latin typeface="Arial" charset="0"/>
                <a:ea typeface="+mn-ea"/>
                <a:cs typeface="+mn-cs"/>
              </a:rPr>
              <a:t>Network Adapter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Results pane, in the </a:t>
            </a:r>
            <a:r>
              <a:rPr lang="en-US" sz="1000" b="1" kern="1200" dirty="0" smtClean="0">
                <a:solidFill>
                  <a:schemeClr val="tx1"/>
                </a:solidFill>
                <a:effectLst/>
                <a:latin typeface="Arial" charset="0"/>
                <a:ea typeface="+mn-ea"/>
                <a:cs typeface="+mn-cs"/>
              </a:rPr>
              <a:t>Network</a:t>
            </a:r>
            <a:r>
              <a:rPr lang="en-US" sz="1000" kern="1200" dirty="0" smtClean="0">
                <a:solidFill>
                  <a:schemeClr val="tx1"/>
                </a:solidFill>
                <a:effectLst/>
                <a:latin typeface="Arial" charset="0"/>
                <a:ea typeface="+mn-ea"/>
                <a:cs typeface="+mn-cs"/>
              </a:rPr>
              <a:t> drop down list, click </a:t>
            </a:r>
            <a:r>
              <a:rPr lang="en-US" sz="1000" b="1" kern="1200" dirty="0" smtClean="0">
                <a:solidFill>
                  <a:schemeClr val="tx1"/>
                </a:solidFill>
                <a:effectLst/>
                <a:latin typeface="Arial" charset="0"/>
                <a:ea typeface="+mn-ea"/>
                <a:cs typeface="+mn-cs"/>
              </a:rPr>
              <a:t>Private Network</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Hyper-V Manager, click </a:t>
            </a:r>
            <a:r>
              <a:rPr lang="en-US" sz="1000" b="1" kern="1200" dirty="0" smtClean="0">
                <a:solidFill>
                  <a:schemeClr val="tx1"/>
                </a:solidFill>
                <a:effectLst/>
                <a:latin typeface="Arial" charset="0"/>
                <a:ea typeface="+mn-ea"/>
                <a:cs typeface="+mn-cs"/>
              </a:rPr>
              <a:t>6433A-NYC-SVR2</a:t>
            </a:r>
            <a:r>
              <a:rPr lang="en-US" sz="1000" kern="1200" dirty="0" smtClean="0">
                <a:solidFill>
                  <a:schemeClr val="tx1"/>
                </a:solidFill>
                <a:effectLst/>
                <a:latin typeface="Arial" charset="0"/>
                <a:ea typeface="+mn-ea"/>
                <a:cs typeface="+mn-cs"/>
              </a:rPr>
              <a:t>, and in the Actions pane, 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Actions pane, click </a:t>
            </a:r>
            <a:r>
              <a:rPr lang="en-US" sz="1000" b="1" kern="1200" dirty="0" smtClean="0">
                <a:solidFill>
                  <a:schemeClr val="tx1"/>
                </a:solidFill>
                <a:effectLst/>
                <a:latin typeface="Arial" charset="0"/>
                <a:ea typeface="+mn-ea"/>
                <a:cs typeface="+mn-cs"/>
              </a:rPr>
              <a:t>Connect</a:t>
            </a:r>
            <a:r>
              <a:rPr lang="en-US" sz="1000" kern="1200" dirty="0" smtClean="0">
                <a:solidFill>
                  <a:schemeClr val="tx1"/>
                </a:solidFill>
                <a:effectLst/>
                <a:latin typeface="Arial" charset="0"/>
                <a:ea typeface="+mn-ea"/>
                <a:cs typeface="+mn-cs"/>
              </a:rPr>
              <a:t>. Wait until the virtual machine starts.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Log on using the following credentials: </a:t>
            </a:r>
            <a:endParaRPr lang="en-GB" sz="1000"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User name: </a:t>
            </a:r>
            <a:r>
              <a:rPr lang="en-US" b="1" kern="1200" dirty="0" smtClean="0">
                <a:solidFill>
                  <a:schemeClr val="tx1"/>
                </a:solidFill>
                <a:effectLst/>
                <a:latin typeface="Arial" charset="0"/>
                <a:ea typeface="+mn-ea"/>
                <a:cs typeface="+mn-cs"/>
              </a:rPr>
              <a:t>Administrator</a:t>
            </a:r>
            <a:endParaRPr lang="en-GB"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Password: </a:t>
            </a:r>
            <a:r>
              <a:rPr lang="en-US" b="1" kern="1200" dirty="0" smtClean="0">
                <a:solidFill>
                  <a:schemeClr val="tx1"/>
                </a:solidFill>
                <a:effectLst/>
                <a:latin typeface="Arial" charset="0"/>
                <a:ea typeface="+mn-ea"/>
                <a:cs typeface="+mn-cs"/>
              </a:rPr>
              <a:t>Pa$$w0rd</a:t>
            </a:r>
            <a:endParaRPr lang="en-GB" kern="1200" dirty="0" smtClean="0">
              <a:solidFill>
                <a:schemeClr val="tx1"/>
              </a:solidFill>
              <a:effectLst/>
              <a:latin typeface="Arial" charset="0"/>
              <a:ea typeface="+mn-ea"/>
              <a:cs typeface="+mn-cs"/>
            </a:endParaRPr>
          </a:p>
          <a:p>
            <a:pPr marL="571500" lvl="1" indent="-228600"/>
            <a:r>
              <a:rPr lang="en-US" kern="1200" dirty="0" smtClean="0">
                <a:solidFill>
                  <a:schemeClr val="tx1"/>
                </a:solidFill>
                <a:effectLst/>
                <a:latin typeface="Arial" charset="0"/>
                <a:ea typeface="+mn-ea"/>
                <a:cs typeface="+mn-cs"/>
              </a:rPr>
              <a:t>Domain: </a:t>
            </a:r>
            <a:r>
              <a:rPr lang="en-US" b="1" kern="1200" dirty="0" smtClean="0">
                <a:solidFill>
                  <a:schemeClr val="tx1"/>
                </a:solidFill>
                <a:effectLst/>
                <a:latin typeface="Arial" charset="0"/>
                <a:ea typeface="+mn-ea"/>
                <a:cs typeface="+mn-cs"/>
              </a:rPr>
              <a:t>Contoso</a:t>
            </a:r>
            <a:endParaRPr lang="en-GB"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21</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945715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06934"/>
            <a:ext cx="6286500" cy="7457700"/>
          </a:xfrm>
        </p:spPr>
        <p:txBody>
          <a:bodyPr>
            <a:normAutofit/>
          </a:bodyPr>
          <a:lstStyle/>
          <a:p>
            <a:pPr marL="228600" lvl="0" indent="-228600">
              <a:buFont typeface="+mj-lt"/>
              <a:buAutoNum type="arabicPeriod" startAt="12"/>
            </a:pPr>
            <a:r>
              <a:rPr lang="en-US" dirty="0"/>
              <a:t>Click </a:t>
            </a:r>
            <a:r>
              <a:rPr lang="en-US" b="1" dirty="0"/>
              <a:t>Start</a:t>
            </a:r>
            <a:r>
              <a:rPr lang="en-US" dirty="0"/>
              <a:t>, and in the </a:t>
            </a:r>
            <a:r>
              <a:rPr lang="en-US" b="1" dirty="0"/>
              <a:t>Search </a:t>
            </a:r>
            <a:r>
              <a:rPr lang="en-US" dirty="0"/>
              <a:t>box, type </a:t>
            </a:r>
            <a:r>
              <a:rPr lang="en-US" b="1" dirty="0"/>
              <a:t>Network and Sharing </a:t>
            </a:r>
            <a:r>
              <a:rPr lang="en-US" dirty="0"/>
              <a:t>and then press ENTER.</a:t>
            </a:r>
            <a:endParaRPr lang="en-GB" dirty="0"/>
          </a:p>
          <a:p>
            <a:pPr marL="228600" lvl="0" indent="-228600">
              <a:buFont typeface="+mj-lt"/>
              <a:buAutoNum type="arabicPeriod" startAt="12"/>
            </a:pPr>
            <a:r>
              <a:rPr lang="en-US" dirty="0"/>
              <a:t>In Network and Sharing Center, click </a:t>
            </a:r>
            <a:r>
              <a:rPr lang="en-US" b="1" dirty="0"/>
              <a:t>Change adapter settings</a:t>
            </a:r>
            <a:r>
              <a:rPr lang="en-US" dirty="0"/>
              <a:t>.</a:t>
            </a:r>
            <a:endParaRPr lang="en-GB" dirty="0"/>
          </a:p>
          <a:p>
            <a:pPr marL="228600" lvl="0" indent="-228600">
              <a:buFont typeface="+mj-lt"/>
              <a:buAutoNum type="arabicPeriod" startAt="12"/>
            </a:pPr>
            <a:r>
              <a:rPr lang="en-US" dirty="0"/>
              <a:t>In </a:t>
            </a:r>
            <a:r>
              <a:rPr lang="en-US" b="1" dirty="0"/>
              <a:t>Network Connections</a:t>
            </a:r>
            <a:r>
              <a:rPr lang="en-US" dirty="0"/>
              <a:t>, right-click </a:t>
            </a:r>
            <a:r>
              <a:rPr lang="en-US" b="1" dirty="0"/>
              <a:t>Local Area Connection 2 </a:t>
            </a:r>
            <a:r>
              <a:rPr lang="en-US" dirty="0"/>
              <a:t>and then click </a:t>
            </a:r>
            <a:r>
              <a:rPr lang="en-US" b="1" dirty="0"/>
              <a:t>Properties</a:t>
            </a:r>
            <a:r>
              <a:rPr lang="en-US" dirty="0"/>
              <a:t>.</a:t>
            </a:r>
            <a:endParaRPr lang="en-GB" dirty="0"/>
          </a:p>
          <a:p>
            <a:pPr marL="228600" lvl="0" indent="-228600">
              <a:buFont typeface="+mj-lt"/>
              <a:buAutoNum type="arabicPeriod" startAt="12"/>
            </a:pPr>
            <a:r>
              <a:rPr lang="en-US" dirty="0"/>
              <a:t>In the </a:t>
            </a:r>
            <a:r>
              <a:rPr lang="en-US" b="1" dirty="0"/>
              <a:t>Local Area Connection 2 Properties </a:t>
            </a:r>
            <a:r>
              <a:rPr lang="en-US" dirty="0"/>
              <a:t>dialog box, double-click </a:t>
            </a:r>
            <a:r>
              <a:rPr lang="en-US" b="1" dirty="0"/>
              <a:t>Internet Protocol Version 4 (TCP/IPv4)</a:t>
            </a:r>
            <a:r>
              <a:rPr lang="en-US" dirty="0"/>
              <a:t>.</a:t>
            </a:r>
            <a:endParaRPr lang="en-GB" dirty="0"/>
          </a:p>
          <a:p>
            <a:pPr marL="228600" lvl="0" indent="-228600">
              <a:buFont typeface="+mj-lt"/>
              <a:buAutoNum type="arabicPeriod" startAt="12"/>
            </a:pPr>
            <a:r>
              <a:rPr lang="en-US" dirty="0"/>
              <a:t>In the </a:t>
            </a:r>
            <a:r>
              <a:rPr lang="en-US" b="1" dirty="0"/>
              <a:t>Internet Protocol Version 4 (TCP/IPv4) Properties</a:t>
            </a:r>
            <a:r>
              <a:rPr lang="en-US" dirty="0"/>
              <a:t> dialog box, configure the following properties and then click </a:t>
            </a:r>
            <a:r>
              <a:rPr lang="en-US" b="1" dirty="0"/>
              <a:t>OK</a:t>
            </a:r>
            <a:r>
              <a:rPr lang="en-US" dirty="0"/>
              <a:t>: </a:t>
            </a:r>
            <a:endParaRPr lang="en-GB" dirty="0"/>
          </a:p>
          <a:p>
            <a:pPr marL="571500" lvl="1" indent="-228600"/>
            <a:r>
              <a:rPr lang="en-US" dirty="0"/>
              <a:t>IP address: </a:t>
            </a:r>
            <a:r>
              <a:rPr lang="en-US" b="1" dirty="0"/>
              <a:t>10.10.0.25</a:t>
            </a:r>
            <a:endParaRPr lang="en-GB" dirty="0"/>
          </a:p>
          <a:p>
            <a:pPr marL="571500" lvl="1" indent="-228600"/>
            <a:r>
              <a:rPr lang="en-US" dirty="0"/>
              <a:t>Subnet mask: </a:t>
            </a:r>
            <a:r>
              <a:rPr lang="en-US" b="1" dirty="0"/>
              <a:t>255.255.0.0</a:t>
            </a:r>
            <a:endParaRPr lang="en-GB" dirty="0"/>
          </a:p>
          <a:p>
            <a:pPr marL="571500" lvl="1" indent="-228600"/>
            <a:r>
              <a:rPr lang="en-US" dirty="0"/>
              <a:t>Default gateway: </a:t>
            </a:r>
            <a:r>
              <a:rPr lang="en-US" b="1" dirty="0"/>
              <a:t>10.10.0.1</a:t>
            </a:r>
            <a:endParaRPr lang="en-GB" dirty="0"/>
          </a:p>
          <a:p>
            <a:pPr marL="571500" lvl="1" indent="-228600"/>
            <a:r>
              <a:rPr lang="en-US" dirty="0"/>
              <a:t>Preferred DNS server: </a:t>
            </a:r>
            <a:r>
              <a:rPr lang="en-US" b="1" dirty="0"/>
              <a:t>10.10.0.10</a:t>
            </a:r>
            <a:endParaRPr lang="en-GB" dirty="0"/>
          </a:p>
          <a:p>
            <a:pPr marL="228600" lvl="0" indent="-228600">
              <a:buFont typeface="+mj-lt"/>
              <a:buAutoNum type="arabicPeriod" startAt="12"/>
            </a:pPr>
            <a:r>
              <a:rPr lang="en-US" dirty="0"/>
              <a:t>In the </a:t>
            </a:r>
            <a:r>
              <a:rPr lang="en-US" b="1" dirty="0"/>
              <a:t>Local Area Connection 2 Properties</a:t>
            </a:r>
            <a:r>
              <a:rPr lang="en-US" dirty="0"/>
              <a:t> dialog box, click </a:t>
            </a:r>
            <a:r>
              <a:rPr lang="en-US" b="1" dirty="0" smtClean="0"/>
              <a:t>OK</a:t>
            </a:r>
            <a:r>
              <a:rPr lang="en-US" dirty="0" smtClean="0"/>
              <a:t>. </a:t>
            </a:r>
            <a:r>
              <a:rPr lang="en-US" dirty="0"/>
              <a:t>Close the Network Connections window.</a:t>
            </a:r>
            <a:endParaRPr lang="en-GB" dirty="0"/>
          </a:p>
          <a:p>
            <a:r>
              <a:rPr lang="en-GB" dirty="0"/>
              <a:t> </a:t>
            </a:r>
            <a:r>
              <a:rPr lang="en-US" b="1" u="sng" dirty="0" smtClean="0"/>
              <a:t>Create </a:t>
            </a:r>
            <a:r>
              <a:rPr lang="en-US" b="1" u="sng" dirty="0"/>
              <a:t>an iSCSI Target  </a:t>
            </a:r>
            <a:endParaRPr lang="en-GB" b="1" u="sng" dirty="0"/>
          </a:p>
          <a:p>
            <a:pPr marL="228600" lvl="0" indent="-228600">
              <a:buFont typeface="+mj-lt"/>
              <a:buAutoNum type="arabicPeriod"/>
            </a:pPr>
            <a:r>
              <a:rPr lang="en-US" dirty="0"/>
              <a:t>Switch to </a:t>
            </a:r>
            <a:r>
              <a:rPr lang="en-US" b="1" dirty="0"/>
              <a:t>NYC-ISCSI</a:t>
            </a:r>
            <a:r>
              <a:rPr lang="en-US" dirty="0"/>
              <a:t>.</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Microsoft iSCSI Software Target</a:t>
            </a:r>
            <a:r>
              <a:rPr lang="en-US" dirty="0"/>
              <a:t>.</a:t>
            </a:r>
            <a:endParaRPr lang="en-GB" dirty="0"/>
          </a:p>
          <a:p>
            <a:pPr marL="228600" lvl="0" indent="-228600">
              <a:buFont typeface="+mj-lt"/>
              <a:buAutoNum type="arabicPeriod"/>
            </a:pPr>
            <a:r>
              <a:rPr lang="en-US" dirty="0"/>
              <a:t>In the tree pane of the </a:t>
            </a:r>
            <a:r>
              <a:rPr lang="en-US" dirty="0" err="1"/>
              <a:t>iSCSITarget</a:t>
            </a:r>
            <a:r>
              <a:rPr lang="en-US" dirty="0"/>
              <a:t> – [Microsoft iSCSI Software Target\Devices] console, right-click </a:t>
            </a:r>
            <a:r>
              <a:rPr lang="en-US" b="1" dirty="0"/>
              <a:t>iSCSI Targets</a:t>
            </a:r>
            <a:r>
              <a:rPr lang="en-US" dirty="0"/>
              <a:t>, and then click </a:t>
            </a:r>
            <a:r>
              <a:rPr lang="en-US" b="1" dirty="0"/>
              <a:t>Create iSCSI Target</a:t>
            </a:r>
            <a:r>
              <a:rPr lang="en-US" dirty="0"/>
              <a:t>.</a:t>
            </a:r>
            <a:endParaRPr lang="en-GB" dirty="0"/>
          </a:p>
          <a:p>
            <a:pPr marL="228600" lvl="0" indent="-228600">
              <a:buFont typeface="+mj-lt"/>
              <a:buAutoNum type="arabicPeriod"/>
            </a:pPr>
            <a:r>
              <a:rPr lang="en-US" dirty="0"/>
              <a:t>On the </a:t>
            </a:r>
            <a:r>
              <a:rPr lang="en-US" b="1" dirty="0"/>
              <a:t>Welcome to the Create iSCSI Target Wizard</a:t>
            </a:r>
            <a:r>
              <a:rPr lang="en-US" dirty="0"/>
              <a:t> page, click </a:t>
            </a:r>
            <a:r>
              <a:rPr lang="en-US" b="1" dirty="0"/>
              <a:t>Next</a:t>
            </a:r>
            <a:r>
              <a:rPr lang="en-US" dirty="0"/>
              <a:t>.</a:t>
            </a:r>
            <a:endParaRPr lang="en-GB" dirty="0"/>
          </a:p>
          <a:p>
            <a:pPr marL="228600" lvl="0" indent="-228600">
              <a:buFont typeface="+mj-lt"/>
              <a:buAutoNum type="arabicPeriod"/>
            </a:pPr>
            <a:r>
              <a:rPr lang="en-US" dirty="0"/>
              <a:t>In the </a:t>
            </a:r>
            <a:r>
              <a:rPr lang="en-US" b="1" dirty="0"/>
              <a:t>iSCSI target name</a:t>
            </a:r>
            <a:r>
              <a:rPr lang="en-US" dirty="0"/>
              <a:t> box of the </a:t>
            </a:r>
            <a:r>
              <a:rPr lang="en-US" b="1" dirty="0"/>
              <a:t>iSCSI Target Identification</a:t>
            </a:r>
            <a:r>
              <a:rPr lang="en-US" dirty="0"/>
              <a:t> page, type </a:t>
            </a:r>
            <a:r>
              <a:rPr lang="en-US" b="1" dirty="0"/>
              <a:t>LUN-01</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iSCSI Initiators Identifiers</a:t>
            </a:r>
            <a:r>
              <a:rPr lang="en-US" dirty="0"/>
              <a:t> page, click </a:t>
            </a:r>
            <a:r>
              <a:rPr lang="en-US" b="1" dirty="0"/>
              <a:t>Advanced</a:t>
            </a:r>
            <a:r>
              <a:rPr lang="en-US" dirty="0"/>
              <a:t>.</a:t>
            </a:r>
            <a:endParaRPr lang="en-GB" dirty="0"/>
          </a:p>
          <a:p>
            <a:pPr marL="228600" lvl="0" indent="-228600">
              <a:buFont typeface="+mj-lt"/>
              <a:buAutoNum type="arabicPeriod"/>
            </a:pPr>
            <a:r>
              <a:rPr lang="en-US" dirty="0"/>
              <a:t>In the </a:t>
            </a:r>
            <a:r>
              <a:rPr lang="en-US" b="1" dirty="0"/>
              <a:t>Advanced Identifiers</a:t>
            </a:r>
            <a:r>
              <a:rPr lang="en-US" dirty="0"/>
              <a:t> dialog box, click </a:t>
            </a:r>
            <a:r>
              <a:rPr lang="en-US" b="1" dirty="0"/>
              <a:t>Add</a:t>
            </a:r>
            <a:r>
              <a:rPr lang="en-US" dirty="0"/>
              <a:t>.</a:t>
            </a:r>
            <a:endParaRPr lang="en-GB" dirty="0"/>
          </a:p>
          <a:p>
            <a:pPr marL="228600" lvl="0" indent="-228600">
              <a:buFont typeface="+mj-lt"/>
              <a:buAutoNum type="arabicPeriod"/>
            </a:pPr>
            <a:r>
              <a:rPr lang="en-US" dirty="0"/>
              <a:t>In the </a:t>
            </a:r>
            <a:r>
              <a:rPr lang="en-US" b="1" dirty="0"/>
              <a:t>Identifier Type</a:t>
            </a:r>
            <a:r>
              <a:rPr lang="en-US" dirty="0"/>
              <a:t> box of the </a:t>
            </a:r>
            <a:r>
              <a:rPr lang="en-US" b="1" dirty="0"/>
              <a:t>Add/Edit Identifier</a:t>
            </a:r>
            <a:r>
              <a:rPr lang="en-US" dirty="0"/>
              <a:t> dialog box, click </a:t>
            </a:r>
            <a:r>
              <a:rPr lang="en-US" b="1" dirty="0"/>
              <a:t>IP Address</a:t>
            </a:r>
            <a:r>
              <a:rPr lang="en-US" dirty="0"/>
              <a:t>, in the </a:t>
            </a:r>
            <a:r>
              <a:rPr lang="en-US" b="1" dirty="0"/>
              <a:t>Value</a:t>
            </a:r>
            <a:r>
              <a:rPr lang="en-US" dirty="0"/>
              <a:t> box, type </a:t>
            </a:r>
            <a:r>
              <a:rPr lang="en-US" b="1" dirty="0"/>
              <a:t>10.10.0.24</a:t>
            </a:r>
            <a:r>
              <a:rPr lang="en-US" dirty="0"/>
              <a:t>, and then click </a:t>
            </a:r>
            <a:r>
              <a:rPr lang="en-US" b="1" dirty="0"/>
              <a:t>OK</a:t>
            </a:r>
            <a:r>
              <a:rPr lang="en-US" dirty="0"/>
              <a:t>.</a:t>
            </a:r>
            <a:endParaRPr lang="en-GB" dirty="0"/>
          </a:p>
          <a:p>
            <a:pPr marL="228600" lvl="0" indent="-228600">
              <a:buFont typeface="+mj-lt"/>
              <a:buAutoNum type="arabicPeriod"/>
            </a:pPr>
            <a:r>
              <a:rPr lang="en-US" dirty="0"/>
              <a:t>In the </a:t>
            </a:r>
            <a:r>
              <a:rPr lang="en-US" b="1" dirty="0"/>
              <a:t>Advanced Identifiers</a:t>
            </a:r>
            <a:r>
              <a:rPr lang="en-US" dirty="0"/>
              <a:t> dialog box, click </a:t>
            </a:r>
            <a:r>
              <a:rPr lang="en-US" b="1" dirty="0"/>
              <a:t>Add</a:t>
            </a:r>
            <a:r>
              <a:rPr lang="en-US" dirty="0"/>
              <a:t>.</a:t>
            </a:r>
            <a:endParaRPr lang="en-GB" dirty="0"/>
          </a:p>
          <a:p>
            <a:pPr marL="228600" lvl="0" indent="-228600">
              <a:buFont typeface="+mj-lt"/>
              <a:buAutoNum type="arabicPeriod"/>
            </a:pPr>
            <a:r>
              <a:rPr lang="en-US" dirty="0"/>
              <a:t>In the </a:t>
            </a:r>
            <a:r>
              <a:rPr lang="en-US" b="1" dirty="0"/>
              <a:t>Identifier Type</a:t>
            </a:r>
            <a:r>
              <a:rPr lang="en-US" dirty="0"/>
              <a:t> box of the </a:t>
            </a:r>
            <a:r>
              <a:rPr lang="en-US" b="1" dirty="0"/>
              <a:t>Add/Edit Identifier</a:t>
            </a:r>
            <a:r>
              <a:rPr lang="en-US" dirty="0"/>
              <a:t> dialog box, click </a:t>
            </a:r>
            <a:r>
              <a:rPr lang="en-US" b="1" dirty="0"/>
              <a:t>IP Address</a:t>
            </a:r>
            <a:r>
              <a:rPr lang="en-US" dirty="0"/>
              <a:t>, in the </a:t>
            </a:r>
            <a:r>
              <a:rPr lang="en-US" b="1" dirty="0"/>
              <a:t>Value</a:t>
            </a:r>
            <a:r>
              <a:rPr lang="en-US" dirty="0"/>
              <a:t> box, type </a:t>
            </a:r>
            <a:r>
              <a:rPr lang="en-US" b="1" dirty="0"/>
              <a:t>10.10.0.25</a:t>
            </a:r>
            <a:r>
              <a:rPr lang="en-US" dirty="0"/>
              <a:t>, and then click </a:t>
            </a:r>
            <a:r>
              <a:rPr lang="en-US" b="1" dirty="0"/>
              <a:t>OK</a:t>
            </a:r>
            <a:r>
              <a:rPr lang="en-US" dirty="0"/>
              <a:t>.</a:t>
            </a:r>
            <a:endParaRPr lang="en-GB" dirty="0"/>
          </a:p>
          <a:p>
            <a:pPr marL="228600" lvl="0" indent="-228600">
              <a:buFont typeface="+mj-lt"/>
              <a:buAutoNum type="arabicPeriod"/>
            </a:pPr>
            <a:r>
              <a:rPr lang="en-US" dirty="0"/>
              <a:t>In the </a:t>
            </a:r>
            <a:r>
              <a:rPr lang="en-US" b="1" dirty="0"/>
              <a:t>Advanced Identifiers</a:t>
            </a:r>
            <a:r>
              <a:rPr lang="en-US" dirty="0"/>
              <a:t> dialog box, click </a:t>
            </a:r>
            <a:r>
              <a:rPr lang="en-US" b="1" dirty="0"/>
              <a:t>OK</a:t>
            </a:r>
            <a:r>
              <a:rPr lang="en-US" dirty="0"/>
              <a:t>.</a:t>
            </a:r>
            <a:endParaRPr lang="en-GB" dirty="0"/>
          </a:p>
          <a:p>
            <a:pPr marL="228600" lvl="0" indent="-228600">
              <a:buFont typeface="+mj-lt"/>
              <a:buAutoNum type="arabicPeriod"/>
            </a:pPr>
            <a:r>
              <a:rPr lang="en-US" dirty="0"/>
              <a:t>On the </a:t>
            </a:r>
            <a:r>
              <a:rPr lang="en-US" b="1" dirty="0"/>
              <a:t>iSCSI Initiators Identifiers</a:t>
            </a:r>
            <a:r>
              <a:rPr lang="en-US" dirty="0"/>
              <a:t> page, ensure that the </a:t>
            </a:r>
            <a:r>
              <a:rPr lang="en-US" b="1" dirty="0"/>
              <a:t>IQN Identifier</a:t>
            </a:r>
            <a:r>
              <a:rPr lang="en-US" dirty="0"/>
              <a:t> box displays the text </a:t>
            </a:r>
            <a:r>
              <a:rPr lang="en-US" b="1" dirty="0"/>
              <a:t>Click Advanced button to view alternate identifiers</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Completing the Create iSCSI Target Wizard</a:t>
            </a:r>
            <a:r>
              <a:rPr lang="en-US" dirty="0"/>
              <a:t> page, click </a:t>
            </a:r>
            <a:r>
              <a:rPr lang="en-US" b="1" dirty="0"/>
              <a:t>Finish</a:t>
            </a:r>
            <a:r>
              <a:rPr lang="en-US" dirty="0"/>
              <a:t>.</a:t>
            </a:r>
            <a:endParaRPr lang="en-GB" dirty="0"/>
          </a:p>
          <a:p>
            <a:r>
              <a:rPr lang="en-US" dirty="0"/>
              <a:t>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22</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272632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Create Virtual Disks  </a:t>
            </a:r>
            <a:endParaRPr lang="en-GB" b="1" u="sng" dirty="0"/>
          </a:p>
          <a:p>
            <a:pPr marL="228600" lvl="0" indent="-228600">
              <a:buFont typeface="+mj-lt"/>
              <a:buAutoNum type="arabicPeriod"/>
            </a:pPr>
            <a:r>
              <a:rPr lang="en-US" dirty="0"/>
              <a:t>In the tree pane of the </a:t>
            </a:r>
            <a:r>
              <a:rPr lang="en-US" dirty="0" err="1"/>
              <a:t>iSCSITarget</a:t>
            </a:r>
            <a:r>
              <a:rPr lang="en-US" dirty="0"/>
              <a:t> – [Microsoft iSCSI Software Target\Devices] console, under </a:t>
            </a:r>
            <a:r>
              <a:rPr lang="en-US" b="1" dirty="0"/>
              <a:t>iSCSI Targets</a:t>
            </a:r>
            <a:r>
              <a:rPr lang="en-US" dirty="0"/>
              <a:t>, right-click </a:t>
            </a:r>
            <a:r>
              <a:rPr lang="en-US" b="1" dirty="0"/>
              <a:t>Devices</a:t>
            </a:r>
            <a:r>
              <a:rPr lang="en-US" dirty="0"/>
              <a:t>, and then click </a:t>
            </a:r>
            <a:r>
              <a:rPr lang="en-US" b="1" dirty="0"/>
              <a:t>Create Virtual Disk</a:t>
            </a:r>
            <a:r>
              <a:rPr lang="en-US" dirty="0"/>
              <a:t>.</a:t>
            </a:r>
            <a:endParaRPr lang="en-GB" dirty="0"/>
          </a:p>
          <a:p>
            <a:pPr marL="228600" lvl="0" indent="-228600">
              <a:buFont typeface="+mj-lt"/>
              <a:buAutoNum type="arabicPeriod"/>
            </a:pPr>
            <a:r>
              <a:rPr lang="en-US" dirty="0"/>
              <a:t>On the </a:t>
            </a:r>
            <a:r>
              <a:rPr lang="en-US" b="1" dirty="0"/>
              <a:t>Welcome to the Create Virtual Disk Wizard</a:t>
            </a:r>
            <a:r>
              <a:rPr lang="en-US" dirty="0"/>
              <a:t> page, click </a:t>
            </a:r>
            <a:r>
              <a:rPr lang="en-US" b="1" dirty="0"/>
              <a:t>Next</a:t>
            </a:r>
            <a:r>
              <a:rPr lang="en-US" dirty="0"/>
              <a:t>.</a:t>
            </a:r>
            <a:endParaRPr lang="en-GB" dirty="0"/>
          </a:p>
          <a:p>
            <a:pPr marL="228600" lvl="0" indent="-228600">
              <a:buFont typeface="+mj-lt"/>
              <a:buAutoNum type="arabicPeriod"/>
            </a:pPr>
            <a:r>
              <a:rPr lang="en-US" dirty="0"/>
              <a:t>In the </a:t>
            </a:r>
            <a:r>
              <a:rPr lang="en-US" b="1" dirty="0"/>
              <a:t>File</a:t>
            </a:r>
            <a:r>
              <a:rPr lang="en-US" dirty="0"/>
              <a:t> box of the </a:t>
            </a:r>
            <a:r>
              <a:rPr lang="en-US" b="1" dirty="0"/>
              <a:t>File</a:t>
            </a:r>
            <a:r>
              <a:rPr lang="en-US" dirty="0"/>
              <a:t> page, type </a:t>
            </a:r>
            <a:r>
              <a:rPr lang="en-US" b="1" dirty="0"/>
              <a:t>C:\Disks\Disk-01.vhd</a:t>
            </a:r>
            <a:r>
              <a:rPr lang="en-US" dirty="0"/>
              <a:t>, and then click </a:t>
            </a:r>
            <a:r>
              <a:rPr lang="en-US" b="1" dirty="0"/>
              <a:t>Next</a:t>
            </a:r>
            <a:r>
              <a:rPr lang="en-US" dirty="0"/>
              <a:t>.</a:t>
            </a:r>
            <a:endParaRPr lang="en-GB" dirty="0"/>
          </a:p>
          <a:p>
            <a:pPr marL="228600" lvl="0" indent="-228600">
              <a:buFont typeface="+mj-lt"/>
              <a:buAutoNum type="arabicPeriod"/>
            </a:pPr>
            <a:r>
              <a:rPr lang="en-US" dirty="0"/>
              <a:t>In the </a:t>
            </a:r>
            <a:r>
              <a:rPr lang="en-US" b="1" dirty="0"/>
              <a:t>Size of virtual disk (MB)</a:t>
            </a:r>
            <a:r>
              <a:rPr lang="en-US" dirty="0"/>
              <a:t> box of the </a:t>
            </a:r>
            <a:r>
              <a:rPr lang="en-US" b="1" dirty="0"/>
              <a:t>Size</a:t>
            </a:r>
            <a:r>
              <a:rPr lang="en-US" dirty="0"/>
              <a:t> page, type </a:t>
            </a:r>
            <a:r>
              <a:rPr lang="en-US" b="1" dirty="0"/>
              <a:t>8000</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Description</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Access</a:t>
            </a:r>
            <a:r>
              <a:rPr lang="en-US" dirty="0"/>
              <a:t> page, click </a:t>
            </a:r>
            <a:r>
              <a:rPr lang="en-US" b="1" dirty="0"/>
              <a:t>Add</a:t>
            </a:r>
            <a:r>
              <a:rPr lang="en-US" dirty="0"/>
              <a:t>.</a:t>
            </a:r>
            <a:endParaRPr lang="en-GB" dirty="0"/>
          </a:p>
          <a:p>
            <a:pPr marL="228600" lvl="0" indent="-228600">
              <a:buFont typeface="+mj-lt"/>
              <a:buAutoNum type="arabicPeriod"/>
            </a:pPr>
            <a:r>
              <a:rPr lang="en-US" dirty="0"/>
              <a:t>In the </a:t>
            </a:r>
            <a:r>
              <a:rPr lang="en-US" b="1" dirty="0"/>
              <a:t>Add Target</a:t>
            </a:r>
            <a:r>
              <a:rPr lang="en-US" dirty="0"/>
              <a:t> dialog box, in the </a:t>
            </a:r>
            <a:r>
              <a:rPr lang="en-US" b="1" dirty="0"/>
              <a:t>Target Name</a:t>
            </a:r>
            <a:r>
              <a:rPr lang="en-US" dirty="0"/>
              <a:t> list, click </a:t>
            </a:r>
            <a:r>
              <a:rPr lang="en-US" b="1" dirty="0"/>
              <a:t>LUN-01</a:t>
            </a:r>
            <a:r>
              <a:rPr lang="en-US" dirty="0"/>
              <a:t>, and then click </a:t>
            </a:r>
            <a:r>
              <a:rPr lang="en-US" b="1" dirty="0"/>
              <a:t>OK</a:t>
            </a:r>
            <a:r>
              <a:rPr lang="en-US" dirty="0"/>
              <a:t>. </a:t>
            </a:r>
            <a:endParaRPr lang="en-GB" dirty="0"/>
          </a:p>
          <a:p>
            <a:pPr marL="228600" lvl="0" indent="-228600">
              <a:buFont typeface="+mj-lt"/>
              <a:buAutoNum type="arabicPeriod"/>
            </a:pPr>
            <a:r>
              <a:rPr lang="en-US" dirty="0"/>
              <a:t>On the </a:t>
            </a:r>
            <a:r>
              <a:rPr lang="en-US" b="1" dirty="0"/>
              <a:t>Access</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Completing the Create Virtual Disk Wizard</a:t>
            </a:r>
            <a:r>
              <a:rPr lang="en-US" dirty="0"/>
              <a:t> page, click </a:t>
            </a:r>
            <a:r>
              <a:rPr lang="en-US" b="1" dirty="0"/>
              <a:t>Finish</a:t>
            </a:r>
            <a:r>
              <a:rPr lang="en-US" dirty="0"/>
              <a:t>.</a:t>
            </a:r>
            <a:endParaRPr lang="en-GB" dirty="0"/>
          </a:p>
          <a:p>
            <a:pPr marL="228600" lvl="0" indent="-228600">
              <a:buFont typeface="+mj-lt"/>
              <a:buAutoNum type="arabicPeriod"/>
            </a:pPr>
            <a:r>
              <a:rPr lang="en-US" dirty="0"/>
              <a:t>In the tree pane of the </a:t>
            </a:r>
            <a:r>
              <a:rPr lang="en-US" dirty="0" err="1"/>
              <a:t>iSCSITarget</a:t>
            </a:r>
            <a:r>
              <a:rPr lang="en-US" dirty="0"/>
              <a:t> – [Microsoft iSCSI Software Target\Devices] console, under </a:t>
            </a:r>
            <a:r>
              <a:rPr lang="en-US" b="1" dirty="0"/>
              <a:t>iSCSI Targets</a:t>
            </a:r>
            <a:r>
              <a:rPr lang="en-US" dirty="0"/>
              <a:t>, right-click </a:t>
            </a:r>
            <a:r>
              <a:rPr lang="en-US" b="1" dirty="0"/>
              <a:t>Devices</a:t>
            </a:r>
            <a:r>
              <a:rPr lang="en-US" dirty="0"/>
              <a:t>, and then click </a:t>
            </a:r>
            <a:r>
              <a:rPr lang="en-US" b="1" dirty="0"/>
              <a:t>Create Virtual Disk</a:t>
            </a:r>
            <a:r>
              <a:rPr lang="en-US" dirty="0"/>
              <a:t>.</a:t>
            </a:r>
            <a:endParaRPr lang="en-GB" dirty="0"/>
          </a:p>
          <a:p>
            <a:pPr marL="228600" lvl="0" indent="-228600">
              <a:buFont typeface="+mj-lt"/>
              <a:buAutoNum type="arabicPeriod"/>
            </a:pPr>
            <a:r>
              <a:rPr lang="en-US" dirty="0"/>
              <a:t>On the </a:t>
            </a:r>
            <a:r>
              <a:rPr lang="en-US" b="1" dirty="0"/>
              <a:t>Welcome to the Create Virtual Disk Wizard</a:t>
            </a:r>
            <a:r>
              <a:rPr lang="en-US" dirty="0"/>
              <a:t> click </a:t>
            </a:r>
            <a:r>
              <a:rPr lang="en-US" b="1" dirty="0"/>
              <a:t>Next</a:t>
            </a:r>
            <a:r>
              <a:rPr lang="en-US" dirty="0"/>
              <a:t>.</a:t>
            </a:r>
            <a:endParaRPr lang="en-GB" dirty="0"/>
          </a:p>
          <a:p>
            <a:pPr marL="228600" lvl="0" indent="-228600">
              <a:buFont typeface="+mj-lt"/>
              <a:buAutoNum type="arabicPeriod"/>
            </a:pPr>
            <a:r>
              <a:rPr lang="en-US" dirty="0"/>
              <a:t>In the </a:t>
            </a:r>
            <a:r>
              <a:rPr lang="en-US" b="1" dirty="0"/>
              <a:t>File</a:t>
            </a:r>
            <a:r>
              <a:rPr lang="en-US" dirty="0"/>
              <a:t> box of the </a:t>
            </a:r>
            <a:r>
              <a:rPr lang="en-US" b="1" dirty="0"/>
              <a:t>File</a:t>
            </a:r>
            <a:r>
              <a:rPr lang="en-US" dirty="0"/>
              <a:t> page, type </a:t>
            </a:r>
            <a:r>
              <a:rPr lang="en-US" b="1" dirty="0"/>
              <a:t>C:\Disks\Disk-02.vhd</a:t>
            </a:r>
            <a:r>
              <a:rPr lang="en-US" dirty="0"/>
              <a:t>, and then click </a:t>
            </a:r>
            <a:r>
              <a:rPr lang="en-US" b="1" dirty="0"/>
              <a:t>Next</a:t>
            </a:r>
            <a:r>
              <a:rPr lang="en-US" dirty="0"/>
              <a:t>.</a:t>
            </a:r>
            <a:endParaRPr lang="en-GB" dirty="0"/>
          </a:p>
          <a:p>
            <a:pPr marL="228600" lvl="0" indent="-228600">
              <a:buFont typeface="+mj-lt"/>
              <a:buAutoNum type="arabicPeriod"/>
            </a:pPr>
            <a:r>
              <a:rPr lang="en-US" dirty="0"/>
              <a:t>In the </a:t>
            </a:r>
            <a:r>
              <a:rPr lang="en-US" b="1" dirty="0"/>
              <a:t>Size of virtual disk (MB)</a:t>
            </a:r>
            <a:r>
              <a:rPr lang="en-US" dirty="0"/>
              <a:t> box of the </a:t>
            </a:r>
            <a:r>
              <a:rPr lang="en-US" b="1" dirty="0"/>
              <a:t>Size</a:t>
            </a:r>
            <a:r>
              <a:rPr lang="en-US" dirty="0"/>
              <a:t> page, type </a:t>
            </a:r>
            <a:r>
              <a:rPr lang="en-US" b="1" dirty="0"/>
              <a:t>20000</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Description</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Access</a:t>
            </a:r>
            <a:r>
              <a:rPr lang="en-US" dirty="0"/>
              <a:t> page, click </a:t>
            </a:r>
            <a:r>
              <a:rPr lang="en-US" b="1" dirty="0"/>
              <a:t>Add</a:t>
            </a:r>
            <a:r>
              <a:rPr lang="en-US" dirty="0"/>
              <a:t>.</a:t>
            </a:r>
            <a:endParaRPr lang="en-GB" dirty="0"/>
          </a:p>
          <a:p>
            <a:pPr marL="228600" lvl="0" indent="-228600">
              <a:buFont typeface="+mj-lt"/>
              <a:buAutoNum type="arabicPeriod"/>
            </a:pPr>
            <a:r>
              <a:rPr lang="en-US" dirty="0"/>
              <a:t>In the </a:t>
            </a:r>
            <a:r>
              <a:rPr lang="en-US" b="1" dirty="0"/>
              <a:t>Add Target</a:t>
            </a:r>
            <a:r>
              <a:rPr lang="en-US" dirty="0"/>
              <a:t> dialog box, in the </a:t>
            </a:r>
            <a:r>
              <a:rPr lang="en-US" b="1" dirty="0"/>
              <a:t>Target Name</a:t>
            </a:r>
            <a:r>
              <a:rPr lang="en-US" dirty="0"/>
              <a:t> list, click </a:t>
            </a:r>
            <a:r>
              <a:rPr lang="en-US" b="1" dirty="0"/>
              <a:t>LUN-01</a:t>
            </a:r>
            <a:r>
              <a:rPr lang="en-US" dirty="0"/>
              <a:t>, and then click </a:t>
            </a:r>
            <a:r>
              <a:rPr lang="en-US" b="1" dirty="0"/>
              <a:t>OK</a:t>
            </a:r>
            <a:r>
              <a:rPr lang="en-US" dirty="0"/>
              <a:t>. </a:t>
            </a:r>
            <a:endParaRPr lang="en-GB" dirty="0"/>
          </a:p>
          <a:p>
            <a:pPr marL="228600" lvl="0" indent="-228600">
              <a:buFont typeface="+mj-lt"/>
              <a:buAutoNum type="arabicPeriod"/>
            </a:pPr>
            <a:r>
              <a:rPr lang="en-US" dirty="0"/>
              <a:t>On the </a:t>
            </a:r>
            <a:r>
              <a:rPr lang="en-US" b="1" dirty="0"/>
              <a:t>Access</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Completing the Create Virtual Disk Wizard</a:t>
            </a:r>
            <a:r>
              <a:rPr lang="en-US" dirty="0"/>
              <a:t> page, click </a:t>
            </a:r>
            <a:r>
              <a:rPr lang="en-US" b="1" dirty="0"/>
              <a:t>Finish</a:t>
            </a:r>
            <a:r>
              <a:rPr lang="en-US" dirty="0"/>
              <a:t>.</a:t>
            </a:r>
            <a:endParaRPr lang="en-GB" dirty="0"/>
          </a:p>
          <a:p>
            <a:r>
              <a:rPr lang="en-US" dirty="0"/>
              <a:t>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34049358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Configure Firewall Rules to enable iSCSI communications  </a:t>
            </a:r>
            <a:endParaRPr lang="en-GB" b="1" u="sng" dirty="0"/>
          </a:p>
          <a:p>
            <a:pPr marL="228600" lvl="0" indent="-228600">
              <a:buFont typeface="+mj-lt"/>
              <a:buAutoNum type="arabicPeriod"/>
            </a:pPr>
            <a:r>
              <a:rPr lang="en-US" dirty="0"/>
              <a:t>To open the proper ports on Windows Firewall in order to allow iSCSI communication from clients to the server, open a command prompt and enter the following commands, and press ENTER after each command:</a:t>
            </a:r>
            <a:endParaRPr lang="en-GB" dirty="0"/>
          </a:p>
          <a:p>
            <a:pPr lvl="1"/>
            <a:r>
              <a:rPr lang="en-US" dirty="0"/>
              <a:t>netsh </a:t>
            </a:r>
            <a:r>
              <a:rPr lang="en-US" dirty="0" err="1"/>
              <a:t>advfirewall</a:t>
            </a:r>
            <a:r>
              <a:rPr lang="en-US" dirty="0"/>
              <a:t> firewall add rule name="Microsoft iSCSI Software Target Service-TCP-3260" </a:t>
            </a:r>
            <a:r>
              <a:rPr lang="en-US" dirty="0" err="1"/>
              <a:t>dir</a:t>
            </a:r>
            <a:r>
              <a:rPr lang="en-US" dirty="0"/>
              <a:t>=in action=allow protocol=TCP </a:t>
            </a:r>
            <a:r>
              <a:rPr lang="en-US" dirty="0" err="1"/>
              <a:t>localport</a:t>
            </a:r>
            <a:r>
              <a:rPr lang="en-US" dirty="0"/>
              <a:t>=3260</a:t>
            </a:r>
            <a:endParaRPr lang="en-GB" dirty="0"/>
          </a:p>
          <a:p>
            <a:pPr lvl="1"/>
            <a:r>
              <a:rPr lang="en-US" dirty="0"/>
              <a:t> </a:t>
            </a:r>
            <a:r>
              <a:rPr lang="en-US" dirty="0" smtClean="0"/>
              <a:t>netsh </a:t>
            </a:r>
            <a:r>
              <a:rPr lang="en-US" dirty="0" err="1"/>
              <a:t>advfirewall</a:t>
            </a:r>
            <a:r>
              <a:rPr lang="en-US" dirty="0"/>
              <a:t> firewall add rule name="Microsoft iSCSI Software Target Service-TCP-135" </a:t>
            </a:r>
            <a:r>
              <a:rPr lang="en-US" dirty="0" err="1"/>
              <a:t>dir</a:t>
            </a:r>
            <a:r>
              <a:rPr lang="en-US" dirty="0"/>
              <a:t>=in action=allow protocol=TCP </a:t>
            </a:r>
            <a:r>
              <a:rPr lang="en-US" dirty="0" err="1"/>
              <a:t>localport</a:t>
            </a:r>
            <a:r>
              <a:rPr lang="en-US" dirty="0"/>
              <a:t>=135</a:t>
            </a:r>
            <a:endParaRPr lang="en-GB" dirty="0"/>
          </a:p>
          <a:p>
            <a:pPr lvl="1"/>
            <a:r>
              <a:rPr lang="en-US" dirty="0"/>
              <a:t> </a:t>
            </a:r>
            <a:r>
              <a:rPr lang="en-US" dirty="0" smtClean="0"/>
              <a:t>netsh </a:t>
            </a:r>
            <a:r>
              <a:rPr lang="en-US" dirty="0" err="1"/>
              <a:t>advfirewall</a:t>
            </a:r>
            <a:r>
              <a:rPr lang="en-US" dirty="0"/>
              <a:t> firewall add rule name="Microsoft iSCSI Software Target Service-UDP-138" </a:t>
            </a:r>
            <a:r>
              <a:rPr lang="en-US" dirty="0" err="1"/>
              <a:t>dir</a:t>
            </a:r>
            <a:r>
              <a:rPr lang="en-US" dirty="0"/>
              <a:t>=in action=allow protocol=UDP </a:t>
            </a:r>
            <a:r>
              <a:rPr lang="en-US" dirty="0" err="1"/>
              <a:t>localport</a:t>
            </a:r>
            <a:r>
              <a:rPr lang="en-US" dirty="0"/>
              <a:t>=138</a:t>
            </a:r>
            <a:endParaRPr lang="en-GB" dirty="0"/>
          </a:p>
          <a:p>
            <a:pPr lvl="1"/>
            <a:r>
              <a:rPr lang="en-US" dirty="0"/>
              <a:t> </a:t>
            </a:r>
            <a:r>
              <a:rPr lang="en-US" dirty="0" smtClean="0"/>
              <a:t>netsh </a:t>
            </a:r>
            <a:r>
              <a:rPr lang="en-US" dirty="0" err="1"/>
              <a:t>advfirewall</a:t>
            </a:r>
            <a:r>
              <a:rPr lang="en-US" dirty="0"/>
              <a:t> firewall add rule name="Microsoft iSCSI Software Target Service" </a:t>
            </a:r>
            <a:r>
              <a:rPr lang="en-US" dirty="0" err="1"/>
              <a:t>dir</a:t>
            </a:r>
            <a:r>
              <a:rPr lang="en-US" dirty="0"/>
              <a:t>=in action=allow program="%</a:t>
            </a:r>
            <a:r>
              <a:rPr lang="en-US" dirty="0" err="1"/>
              <a:t>SystemRoot</a:t>
            </a:r>
            <a:r>
              <a:rPr lang="en-US" dirty="0"/>
              <a:t>%\System32\WinTarget.exe" enable=yes</a:t>
            </a:r>
            <a:endParaRPr lang="en-GB" dirty="0"/>
          </a:p>
          <a:p>
            <a:pPr lvl="1"/>
            <a:r>
              <a:rPr lang="en-US" dirty="0"/>
              <a:t> </a:t>
            </a:r>
            <a:r>
              <a:rPr lang="en-US" dirty="0" smtClean="0"/>
              <a:t>netsh </a:t>
            </a:r>
            <a:r>
              <a:rPr lang="en-US" dirty="0" err="1"/>
              <a:t>advfirewall</a:t>
            </a:r>
            <a:r>
              <a:rPr lang="en-US" dirty="0"/>
              <a:t> firewall add rule name="Microsoft iSCSI Software Target Service Status Proxy" </a:t>
            </a:r>
            <a:r>
              <a:rPr lang="en-US" dirty="0" err="1"/>
              <a:t>dir</a:t>
            </a:r>
            <a:r>
              <a:rPr lang="en-US" dirty="0"/>
              <a:t>=in action=allow program="%</a:t>
            </a:r>
            <a:r>
              <a:rPr lang="en-US" dirty="0" err="1"/>
              <a:t>SystemRoot</a:t>
            </a:r>
            <a:r>
              <a:rPr lang="en-US" dirty="0"/>
              <a:t>%\System32\WTStatusProxy.exe" enable=yes</a:t>
            </a:r>
            <a:endParaRPr lang="en-GB" dirty="0"/>
          </a:p>
          <a:p>
            <a:r>
              <a:rPr lang="en-US" dirty="0"/>
              <a:t> </a:t>
            </a:r>
            <a:endParaRPr lang="en-GB" dirty="0"/>
          </a:p>
          <a:p>
            <a:r>
              <a:rPr lang="en-GB" dirty="0"/>
              <a:t> </a:t>
            </a:r>
          </a:p>
          <a:p>
            <a:pPr lvl="0"/>
            <a:r>
              <a:rPr lang="en-US" b="1" u="sng" dirty="0"/>
              <a:t>Configure the iSCSI target software on NYC-SVR1</a:t>
            </a:r>
            <a:endParaRPr lang="en-GB" b="1" u="sng" dirty="0"/>
          </a:p>
          <a:p>
            <a:pPr marL="228600" lvl="0" indent="-228600">
              <a:buFont typeface="+mj-lt"/>
              <a:buAutoNum type="arabicPeriod"/>
            </a:pPr>
            <a:r>
              <a:rPr lang="en-US" dirty="0"/>
              <a:t>Switch to </a:t>
            </a:r>
            <a:r>
              <a:rPr lang="en-US" b="1" dirty="0"/>
              <a:t>NYC-SVR1.</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iSCSI Initiator</a:t>
            </a:r>
            <a:r>
              <a:rPr lang="en-US" dirty="0"/>
              <a:t>.</a:t>
            </a:r>
            <a:endParaRPr lang="en-GB" dirty="0"/>
          </a:p>
          <a:p>
            <a:pPr marL="228600" lvl="0" indent="-228600">
              <a:buFont typeface="+mj-lt"/>
              <a:buAutoNum type="arabicPeriod"/>
            </a:pPr>
            <a:r>
              <a:rPr lang="en-US" dirty="0"/>
              <a:t>In the </a:t>
            </a:r>
            <a:r>
              <a:rPr lang="en-US" b="1" dirty="0"/>
              <a:t>Microsoft iSCSI</a:t>
            </a:r>
            <a:r>
              <a:rPr lang="en-US" dirty="0"/>
              <a:t> dialog box, click </a:t>
            </a:r>
            <a:r>
              <a:rPr lang="en-US" b="1" dirty="0"/>
              <a:t>Yes</a:t>
            </a:r>
            <a:r>
              <a:rPr lang="en-US" dirty="0"/>
              <a:t>.</a:t>
            </a:r>
            <a:endParaRPr lang="en-GB" dirty="0"/>
          </a:p>
          <a:p>
            <a:pPr marL="228600" lvl="0" indent="-228600">
              <a:buFont typeface="+mj-lt"/>
              <a:buAutoNum type="arabicPeriod"/>
            </a:pPr>
            <a:r>
              <a:rPr lang="en-US" dirty="0"/>
              <a:t>On the </a:t>
            </a:r>
            <a:r>
              <a:rPr lang="en-US" b="1" dirty="0"/>
              <a:t>Targets</a:t>
            </a:r>
            <a:r>
              <a:rPr lang="en-US" dirty="0"/>
              <a:t> tab of the </a:t>
            </a:r>
            <a:r>
              <a:rPr lang="en-US" b="1" dirty="0"/>
              <a:t>iSCSI Initiator Properties</a:t>
            </a:r>
            <a:r>
              <a:rPr lang="en-US" dirty="0"/>
              <a:t> dialog box, in the </a:t>
            </a:r>
            <a:r>
              <a:rPr lang="en-US" b="1" dirty="0"/>
              <a:t>Target</a:t>
            </a:r>
            <a:r>
              <a:rPr lang="en-US" dirty="0"/>
              <a:t> box, type </a:t>
            </a:r>
            <a:r>
              <a:rPr lang="en-US" b="1" dirty="0"/>
              <a:t>10.10.0.30</a:t>
            </a:r>
            <a:r>
              <a:rPr lang="en-US" dirty="0"/>
              <a:t>, and then click </a:t>
            </a:r>
            <a:r>
              <a:rPr lang="en-US" b="1" dirty="0"/>
              <a:t>Quick Connect</a:t>
            </a:r>
            <a:r>
              <a:rPr lang="en-US" dirty="0"/>
              <a:t>.</a:t>
            </a:r>
            <a:endParaRPr lang="en-GB" dirty="0"/>
          </a:p>
          <a:p>
            <a:pPr marL="228600" lvl="0" indent="-228600">
              <a:buFont typeface="+mj-lt"/>
              <a:buAutoNum type="arabicPeriod"/>
            </a:pPr>
            <a:r>
              <a:rPr lang="en-US" dirty="0"/>
              <a:t>In the </a:t>
            </a:r>
            <a:r>
              <a:rPr lang="en-US" b="1" dirty="0"/>
              <a:t>Quick Connect</a:t>
            </a:r>
            <a:r>
              <a:rPr lang="en-US" dirty="0"/>
              <a:t> dialog box, ensure that the status of </a:t>
            </a:r>
            <a:r>
              <a:rPr lang="en-US" b="1" dirty="0"/>
              <a:t>iqn.1991-05.com.microsoft:NYC-ISCSI-lun-01-target</a:t>
            </a:r>
            <a:r>
              <a:rPr lang="en-US" dirty="0"/>
              <a:t> is </a:t>
            </a:r>
            <a:r>
              <a:rPr lang="en-US" b="1" dirty="0"/>
              <a:t>Connected</a:t>
            </a:r>
            <a:r>
              <a:rPr lang="en-US" dirty="0"/>
              <a:t>, and then click </a:t>
            </a:r>
            <a:r>
              <a:rPr lang="en-US" b="1" dirty="0"/>
              <a:t>Done</a:t>
            </a:r>
            <a:r>
              <a:rPr lang="en-US" dirty="0"/>
              <a:t>.</a:t>
            </a:r>
            <a:endParaRPr lang="en-GB" dirty="0"/>
          </a:p>
          <a:p>
            <a:pPr marL="228600" lvl="0" indent="-228600">
              <a:buFont typeface="+mj-lt"/>
              <a:buAutoNum type="arabicPeriod"/>
            </a:pPr>
            <a:r>
              <a:rPr lang="en-US" dirty="0"/>
              <a:t>On the </a:t>
            </a:r>
            <a:r>
              <a:rPr lang="en-US" b="1" dirty="0"/>
              <a:t>Volumes and Devices</a:t>
            </a:r>
            <a:r>
              <a:rPr lang="en-US" dirty="0"/>
              <a:t> tab, click </a:t>
            </a:r>
            <a:r>
              <a:rPr lang="en-US" b="1" dirty="0"/>
              <a:t>Auto Configure</a:t>
            </a:r>
            <a:r>
              <a:rPr lang="en-US" dirty="0"/>
              <a:t>. Verify that two volumes are added to the Volume List.</a:t>
            </a:r>
            <a:endParaRPr lang="en-GB" dirty="0"/>
          </a:p>
          <a:p>
            <a:pPr marL="228600" lvl="0" indent="-228600">
              <a:buFont typeface="+mj-lt"/>
              <a:buAutoNum type="arabicPeriod"/>
            </a:pPr>
            <a:r>
              <a:rPr lang="en-US" dirty="0"/>
              <a:t>In the </a:t>
            </a:r>
            <a:r>
              <a:rPr lang="en-US" b="1" dirty="0"/>
              <a:t>iSCSI Initiator Properties</a:t>
            </a:r>
            <a:r>
              <a:rPr lang="en-US" dirty="0"/>
              <a:t> dialog box, click </a:t>
            </a:r>
            <a:r>
              <a:rPr lang="en-US" b="1" dirty="0"/>
              <a:t>OK</a:t>
            </a:r>
            <a:r>
              <a:rPr lang="en-US" dirty="0"/>
              <a:t>.</a:t>
            </a:r>
            <a:endParaRPr lang="en-GB" dirty="0"/>
          </a:p>
          <a:p>
            <a:r>
              <a:rPr lang="en-GB" dirty="0"/>
              <a:t> </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24</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34049358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Configure storage</a:t>
            </a:r>
            <a:endParaRPr lang="en-GB" b="1" u="sng" dirty="0"/>
          </a:p>
          <a:p>
            <a:pPr marL="228600" lvl="0" indent="-228600">
              <a:buFont typeface="+mj-lt"/>
              <a:buAutoNum type="arabicPeriod"/>
            </a:pPr>
            <a:r>
              <a:rPr lang="en-US" dirty="0"/>
              <a:t>On NYC-SVR1, open Server Manager.</a:t>
            </a:r>
            <a:endParaRPr lang="en-GB" dirty="0"/>
          </a:p>
          <a:p>
            <a:pPr marL="228600" lvl="0" indent="-228600">
              <a:buFont typeface="+mj-lt"/>
              <a:buAutoNum type="arabicPeriod"/>
            </a:pPr>
            <a:r>
              <a:rPr lang="en-US" dirty="0"/>
              <a:t>In the tree pane of the Server Manager console, expand </a:t>
            </a:r>
            <a:r>
              <a:rPr lang="en-US" b="1" dirty="0"/>
              <a:t>Storage</a:t>
            </a:r>
            <a:r>
              <a:rPr lang="en-US" dirty="0"/>
              <a:t>, and then click </a:t>
            </a:r>
            <a:r>
              <a:rPr lang="en-US" b="1" dirty="0"/>
              <a:t>Disk Management</a:t>
            </a:r>
            <a:r>
              <a:rPr lang="en-US" dirty="0"/>
              <a:t>.</a:t>
            </a:r>
            <a:endParaRPr lang="en-GB" dirty="0"/>
          </a:p>
          <a:p>
            <a:pPr marL="228600" lvl="0" indent="-228600">
              <a:buFont typeface="+mj-lt"/>
              <a:buAutoNum type="arabicPeriod"/>
            </a:pPr>
            <a:r>
              <a:rPr lang="en-US" dirty="0"/>
              <a:t>Right-click </a:t>
            </a:r>
            <a:r>
              <a:rPr lang="en-US" b="1" dirty="0"/>
              <a:t>Disk 3</a:t>
            </a:r>
            <a:r>
              <a:rPr lang="en-US" dirty="0"/>
              <a:t>, and then click </a:t>
            </a:r>
            <a:r>
              <a:rPr lang="en-US" b="1" dirty="0"/>
              <a:t>Online</a:t>
            </a:r>
            <a:r>
              <a:rPr lang="en-US" dirty="0"/>
              <a:t>.</a:t>
            </a:r>
            <a:endParaRPr lang="en-GB" dirty="0"/>
          </a:p>
          <a:p>
            <a:pPr marL="228600" lvl="0" indent="-228600">
              <a:buFont typeface="+mj-lt"/>
              <a:buAutoNum type="arabicPeriod"/>
            </a:pPr>
            <a:r>
              <a:rPr lang="en-US" dirty="0"/>
              <a:t>Right-click </a:t>
            </a:r>
            <a:r>
              <a:rPr lang="en-US" b="1" dirty="0"/>
              <a:t>Disk 4</a:t>
            </a:r>
            <a:r>
              <a:rPr lang="en-US" dirty="0"/>
              <a:t>, and then click </a:t>
            </a:r>
            <a:r>
              <a:rPr lang="en-US" b="1" dirty="0"/>
              <a:t>Online</a:t>
            </a:r>
            <a:r>
              <a:rPr lang="en-US" dirty="0"/>
              <a:t>.</a:t>
            </a:r>
            <a:endParaRPr lang="en-GB" dirty="0"/>
          </a:p>
          <a:p>
            <a:pPr marL="228600" lvl="0" indent="-228600">
              <a:buFont typeface="+mj-lt"/>
              <a:buAutoNum type="arabicPeriod"/>
            </a:pPr>
            <a:r>
              <a:rPr lang="en-US" dirty="0"/>
              <a:t>Right-click </a:t>
            </a:r>
            <a:r>
              <a:rPr lang="en-US" b="1" dirty="0"/>
              <a:t>Disk 3</a:t>
            </a:r>
            <a:r>
              <a:rPr lang="en-US" dirty="0"/>
              <a:t>, and then click </a:t>
            </a:r>
            <a:r>
              <a:rPr lang="en-US" b="1" dirty="0"/>
              <a:t>Initialize Disk</a:t>
            </a:r>
            <a:r>
              <a:rPr lang="en-US" dirty="0"/>
              <a:t>. Verify that both </a:t>
            </a:r>
            <a:r>
              <a:rPr lang="en-US" b="1" dirty="0"/>
              <a:t>Disk 3</a:t>
            </a:r>
            <a:r>
              <a:rPr lang="en-US" dirty="0"/>
              <a:t> and </a:t>
            </a:r>
            <a:r>
              <a:rPr lang="en-US" b="1" dirty="0"/>
              <a:t>Disk 4</a:t>
            </a:r>
            <a:r>
              <a:rPr lang="en-US" dirty="0"/>
              <a:t> are selected, and then click </a:t>
            </a:r>
            <a:r>
              <a:rPr lang="en-US" b="1" dirty="0"/>
              <a:t>OK</a:t>
            </a:r>
            <a:r>
              <a:rPr lang="en-US" dirty="0"/>
              <a:t>.</a:t>
            </a:r>
            <a:endParaRPr lang="en-GB" dirty="0"/>
          </a:p>
          <a:p>
            <a:pPr marL="228600" lvl="0" indent="-228600">
              <a:buFont typeface="+mj-lt"/>
              <a:buAutoNum type="arabicPeriod"/>
            </a:pPr>
            <a:r>
              <a:rPr lang="en-US" dirty="0"/>
              <a:t>In the Disk Management result pane, right-click the </a:t>
            </a:r>
            <a:r>
              <a:rPr lang="en-US" b="1" dirty="0"/>
              <a:t>7.81 GB Unallocated</a:t>
            </a:r>
            <a:r>
              <a:rPr lang="en-US" dirty="0"/>
              <a:t> area beside either </a:t>
            </a:r>
            <a:r>
              <a:rPr lang="en-US" b="1" dirty="0"/>
              <a:t>Disk 3</a:t>
            </a:r>
            <a:r>
              <a:rPr lang="en-US" dirty="0"/>
              <a:t> or </a:t>
            </a:r>
            <a:r>
              <a:rPr lang="en-US" b="1" dirty="0"/>
              <a:t>Disk 4</a:t>
            </a:r>
            <a:r>
              <a:rPr lang="en-US" dirty="0"/>
              <a:t>, and then click </a:t>
            </a:r>
            <a:r>
              <a:rPr lang="en-US" b="1" dirty="0"/>
              <a:t>New Simple Volume</a:t>
            </a:r>
            <a:r>
              <a:rPr lang="en-US" dirty="0"/>
              <a:t>.</a:t>
            </a:r>
            <a:endParaRPr lang="en-GB" dirty="0"/>
          </a:p>
          <a:p>
            <a:pPr marL="228600" lvl="0" indent="-228600">
              <a:buFont typeface="+mj-lt"/>
              <a:buAutoNum type="arabicPeriod"/>
            </a:pPr>
            <a:r>
              <a:rPr lang="en-US" dirty="0"/>
              <a:t>On the </a:t>
            </a:r>
            <a:r>
              <a:rPr lang="en-US" b="1" dirty="0"/>
              <a:t>Welcome to the New Simple Volume Wizard</a:t>
            </a:r>
            <a:r>
              <a:rPr lang="en-US" dirty="0"/>
              <a:t> page, click </a:t>
            </a:r>
            <a:r>
              <a:rPr lang="en-US" b="1" dirty="0"/>
              <a:t>Next</a:t>
            </a:r>
            <a:r>
              <a:rPr lang="en-US" dirty="0"/>
              <a:t>. </a:t>
            </a:r>
            <a:endParaRPr lang="en-GB" dirty="0"/>
          </a:p>
          <a:p>
            <a:pPr marL="228600" lvl="0" indent="-228600">
              <a:buFont typeface="+mj-lt"/>
              <a:buAutoNum type="arabicPeriod"/>
            </a:pPr>
            <a:r>
              <a:rPr lang="en-US" dirty="0"/>
              <a:t>On the </a:t>
            </a:r>
            <a:r>
              <a:rPr lang="en-US" b="1" dirty="0"/>
              <a:t>Specify Volume Size</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Assign Drive Letter or Path</a:t>
            </a:r>
            <a:r>
              <a:rPr lang="en-US" dirty="0"/>
              <a:t> page, beside </a:t>
            </a:r>
            <a:r>
              <a:rPr lang="en-US" b="1" dirty="0"/>
              <a:t>Assign the following drive letter</a:t>
            </a:r>
            <a:r>
              <a:rPr lang="en-US" dirty="0"/>
              <a:t>, click </a:t>
            </a:r>
            <a:r>
              <a:rPr lang="en-US" b="1" dirty="0"/>
              <a:t>Q</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Format Partition</a:t>
            </a:r>
            <a:r>
              <a:rPr lang="en-US" dirty="0"/>
              <a:t> page, in the </a:t>
            </a:r>
            <a:r>
              <a:rPr lang="en-US" b="1" dirty="0"/>
              <a:t>Volume label</a:t>
            </a:r>
            <a:r>
              <a:rPr lang="en-US" dirty="0"/>
              <a:t> box, type </a:t>
            </a:r>
            <a:r>
              <a:rPr lang="en-US" b="1" dirty="0"/>
              <a:t>Witness Disk</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Completing the New Simple Volume Wizard</a:t>
            </a:r>
            <a:r>
              <a:rPr lang="en-US" dirty="0"/>
              <a:t> page, click </a:t>
            </a:r>
            <a:r>
              <a:rPr lang="en-US" b="1" dirty="0"/>
              <a:t>Finish</a:t>
            </a:r>
            <a:r>
              <a:rPr lang="en-US" dirty="0"/>
              <a:t>.</a:t>
            </a:r>
            <a:endParaRPr lang="en-GB" dirty="0"/>
          </a:p>
          <a:p>
            <a:pPr marL="228600" lvl="0" indent="-228600">
              <a:buFont typeface="+mj-lt"/>
              <a:buAutoNum type="arabicPeriod"/>
            </a:pPr>
            <a:r>
              <a:rPr lang="en-US" dirty="0"/>
              <a:t>Click </a:t>
            </a:r>
            <a:r>
              <a:rPr lang="en-US" b="1" dirty="0"/>
              <a:t>Finish</a:t>
            </a:r>
            <a:r>
              <a:rPr lang="en-US" dirty="0"/>
              <a:t>.</a:t>
            </a:r>
            <a:endParaRPr lang="en-GB" dirty="0"/>
          </a:p>
          <a:p>
            <a:pPr marL="228600" lvl="0" indent="-228600">
              <a:buFont typeface="+mj-lt"/>
              <a:buAutoNum type="arabicPeriod"/>
            </a:pPr>
            <a:r>
              <a:rPr lang="en-US" dirty="0"/>
              <a:t>In the Disk Management result pane, right-click the </a:t>
            </a:r>
            <a:r>
              <a:rPr lang="en-US" b="1" dirty="0"/>
              <a:t>19.53 GB Unallocated</a:t>
            </a:r>
            <a:r>
              <a:rPr lang="en-US" dirty="0"/>
              <a:t> area beside either </a:t>
            </a:r>
            <a:r>
              <a:rPr lang="en-US" b="1" dirty="0"/>
              <a:t>Disk 3</a:t>
            </a:r>
            <a:r>
              <a:rPr lang="en-US" dirty="0"/>
              <a:t> or </a:t>
            </a:r>
            <a:r>
              <a:rPr lang="en-US" b="1" dirty="0"/>
              <a:t>Disk 4</a:t>
            </a:r>
            <a:r>
              <a:rPr lang="en-US" dirty="0"/>
              <a:t>, and then click </a:t>
            </a:r>
            <a:r>
              <a:rPr lang="en-US" b="1" dirty="0"/>
              <a:t>New Simple Volume</a:t>
            </a:r>
            <a:r>
              <a:rPr lang="en-US" dirty="0"/>
              <a:t>.</a:t>
            </a:r>
            <a:endParaRPr lang="en-GB" dirty="0"/>
          </a:p>
          <a:p>
            <a:pPr marL="228600" lvl="0" indent="-228600">
              <a:buFont typeface="+mj-lt"/>
              <a:buAutoNum type="arabicPeriod"/>
            </a:pPr>
            <a:r>
              <a:rPr lang="en-US" dirty="0"/>
              <a:t>On the </a:t>
            </a:r>
            <a:r>
              <a:rPr lang="en-US" b="1" dirty="0"/>
              <a:t>Welcome to the New Simple Volume Wizard</a:t>
            </a:r>
            <a:r>
              <a:rPr lang="en-US" dirty="0"/>
              <a:t> page, click </a:t>
            </a:r>
            <a:r>
              <a:rPr lang="en-US" b="1" dirty="0"/>
              <a:t>Next</a:t>
            </a:r>
            <a:r>
              <a:rPr lang="en-US" dirty="0"/>
              <a:t>. </a:t>
            </a:r>
            <a:endParaRPr lang="en-GB" dirty="0"/>
          </a:p>
          <a:p>
            <a:pPr marL="228600" lvl="0" indent="-228600">
              <a:buFont typeface="+mj-lt"/>
              <a:buAutoNum type="arabicPeriod"/>
            </a:pPr>
            <a:r>
              <a:rPr lang="en-US" dirty="0"/>
              <a:t>On the </a:t>
            </a:r>
            <a:r>
              <a:rPr lang="en-US" b="1" dirty="0"/>
              <a:t>Specify Volume Size</a:t>
            </a:r>
            <a:r>
              <a:rPr lang="en-US" dirty="0"/>
              <a:t> page, click </a:t>
            </a:r>
            <a:r>
              <a:rPr lang="en-US" b="1" dirty="0"/>
              <a:t>Next</a:t>
            </a:r>
            <a:r>
              <a:rPr lang="en-US" dirty="0"/>
              <a:t>.</a:t>
            </a:r>
            <a:endParaRPr lang="en-GB" dirty="0"/>
          </a:p>
          <a:p>
            <a:pPr marL="228600" lvl="0" indent="-228600">
              <a:buFont typeface="+mj-lt"/>
              <a:buAutoNum type="arabicPeriod"/>
            </a:pPr>
            <a:r>
              <a:rPr lang="en-US" dirty="0"/>
              <a:t>On the </a:t>
            </a:r>
            <a:r>
              <a:rPr lang="en-US" b="1" dirty="0"/>
              <a:t>Assign Drive Letter or Path</a:t>
            </a:r>
            <a:r>
              <a:rPr lang="en-US" dirty="0"/>
              <a:t> page, beside </a:t>
            </a:r>
            <a:r>
              <a:rPr lang="en-US" b="1" dirty="0"/>
              <a:t>Assign the following drive letter</a:t>
            </a:r>
            <a:r>
              <a:rPr lang="en-US" dirty="0"/>
              <a:t>, click </a:t>
            </a:r>
            <a:r>
              <a:rPr lang="en-US" b="1" dirty="0"/>
              <a:t>M</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Format Partition</a:t>
            </a:r>
            <a:r>
              <a:rPr lang="en-US" dirty="0"/>
              <a:t> page, in the </a:t>
            </a:r>
            <a:r>
              <a:rPr lang="en-US" b="1" dirty="0"/>
              <a:t>Volume label</a:t>
            </a:r>
            <a:r>
              <a:rPr lang="en-US" dirty="0"/>
              <a:t> box, type </a:t>
            </a:r>
            <a:r>
              <a:rPr lang="en-US" b="1" dirty="0"/>
              <a:t>VM Storage</a:t>
            </a:r>
            <a:r>
              <a:rPr lang="en-US" dirty="0"/>
              <a:t>,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Completing the New Simple Volume Wizard</a:t>
            </a:r>
            <a:r>
              <a:rPr lang="en-US" dirty="0"/>
              <a:t> page, click </a:t>
            </a:r>
            <a:r>
              <a:rPr lang="en-US" b="1" dirty="0"/>
              <a:t>Finish</a:t>
            </a:r>
            <a:r>
              <a:rPr lang="en-US" dirty="0"/>
              <a:t>.</a:t>
            </a:r>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25</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34049358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26</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pPr>
            <a:r>
              <a:rPr lang="en-US" b="1" dirty="0" smtClean="0">
                <a:solidFill>
                  <a:srgbClr val="FF0000"/>
                </a:solidFill>
              </a:rPr>
              <a:t> </a:t>
            </a:r>
            <a:r>
              <a:rPr lang="en-US" b="1" dirty="0" smtClean="0"/>
              <a:t>Lab objectives: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data access for the branch office users.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DFS to support branch office needs.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BranchCache for those branches with potential access speed issues.</a:t>
            </a:r>
            <a:endParaRPr lang="en-GB" sz="1000" kern="1200" dirty="0" smtClean="0">
              <a:solidFill>
                <a:schemeClr val="tx1"/>
              </a:solidFill>
              <a:effectLst/>
              <a:latin typeface="Arial" charset="0"/>
              <a:ea typeface="+mn-ea"/>
              <a:cs typeface="+mn-cs"/>
            </a:endParaRPr>
          </a:p>
          <a:p>
            <a:pPr marL="400050" lvl="1" indent="-171450">
              <a:lnSpc>
                <a:spcPct val="90000"/>
              </a:lnSpc>
            </a:pPr>
            <a:endParaRPr lang="en-US" dirty="0" smtClean="0"/>
          </a:p>
          <a:p>
            <a:pPr>
              <a:lnSpc>
                <a:spcPct val="90000"/>
              </a:lnSpc>
            </a:pPr>
            <a:r>
              <a:rPr lang="en-US" b="1" dirty="0" smtClean="0"/>
              <a:t>Scenario:</a:t>
            </a:r>
          </a:p>
          <a:p>
            <a:r>
              <a:rPr lang="en-US" sz="1000" b="0" dirty="0" smtClean="0"/>
              <a:t>Contoso has created a new regional research team. As a result, branch offices have been fitted out to support the various regional research functions. You were responsible for planning and implementing the network infrastructure for the branch offices. </a:t>
            </a:r>
            <a:endParaRPr lang="en-GB" sz="1000" b="0" dirty="0" smtClean="0"/>
          </a:p>
          <a:p>
            <a:r>
              <a:rPr lang="en-US" sz="1000" b="0" dirty="0" smtClean="0"/>
              <a:t>Dylan Miller, the national Research Manager, has been in contact regarding the need for Research to access file-based resources from the head office. Some branches have slow links and experience delays with accessing files. </a:t>
            </a:r>
            <a:endParaRPr lang="en-GB" sz="1000" b="0" dirty="0" smtClean="0"/>
          </a:p>
          <a:p>
            <a:r>
              <a:rPr lang="en-US" sz="1000" b="0" dirty="0" smtClean="0"/>
              <a:t>You need to consider how to make data available from the head office in the branches, while taking account of various issues, including WAN link speed, to provide a data access solution for the branch office users. Next, you must implement a part of the plan. </a:t>
            </a:r>
            <a:endParaRPr lang="en-GB" sz="1000" b="0" dirty="0" smtClean="0"/>
          </a:p>
          <a:p>
            <a:pPr>
              <a:lnSpc>
                <a:spcPct val="90000"/>
              </a:lnSpc>
            </a:pPr>
            <a:r>
              <a:rPr lang="en-US" b="1" u="sng" dirty="0" smtClean="0"/>
              <a:t>Exercise 1: </a:t>
            </a:r>
            <a:r>
              <a:rPr lang="en-GB" sz="1000" b="1" u="sng" dirty="0" smtClean="0"/>
              <a:t>Planning Data Access</a:t>
            </a:r>
            <a:endParaRPr lang="en-US" b="1" u="sng" dirty="0" smtClean="0"/>
          </a:p>
          <a:p>
            <a:pPr>
              <a:lnSpc>
                <a:spcPct val="90000"/>
              </a:lnSpc>
            </a:pPr>
            <a:r>
              <a:rPr lang="en-US" dirty="0" smtClean="0"/>
              <a:t>Students consider the scenario</a:t>
            </a:r>
            <a:r>
              <a:rPr lang="en-US" baseline="0" dirty="0" smtClean="0"/>
              <a:t> presented in the supporting documentation</a:t>
            </a:r>
            <a:r>
              <a:rPr lang="en-US" dirty="0" smtClean="0"/>
              <a:t>. By answering the questions in the supporting documentation, students</a:t>
            </a:r>
            <a:r>
              <a:rPr lang="en-US" baseline="0" dirty="0" smtClean="0"/>
              <a:t> are guided towards a possible solution. </a:t>
            </a:r>
          </a:p>
          <a:p>
            <a:pPr marL="0" marR="0" indent="0" algn="l" defTabSz="914400" rtl="0" eaLnBrk="0" fontAlgn="base" latinLnBrk="0" hangingPunct="0">
              <a:lnSpc>
                <a:spcPct val="90000"/>
              </a:lnSpc>
              <a:spcBef>
                <a:spcPct val="0"/>
              </a:spcBef>
              <a:spcAft>
                <a:spcPct val="60000"/>
              </a:spcAft>
              <a:buClrTx/>
              <a:buSzTx/>
              <a:buFontTx/>
              <a:buNone/>
              <a:tabLst/>
              <a:defRPr/>
            </a:pPr>
            <a:r>
              <a:rPr lang="en-US" b="1" dirty="0" smtClean="0"/>
              <a:t>Note</a:t>
            </a:r>
            <a:r>
              <a:rPr lang="en-US" dirty="0" smtClean="0"/>
              <a:t>: No virtual</a:t>
            </a:r>
            <a:r>
              <a:rPr lang="en-US" baseline="0" dirty="0" smtClean="0"/>
              <a:t> machines are required for Exercise 1. </a:t>
            </a:r>
            <a:endParaRPr lang="en-US" dirty="0" smtClean="0"/>
          </a:p>
          <a:p>
            <a:pPr>
              <a:lnSpc>
                <a:spcPct val="90000"/>
              </a:lnSpc>
            </a:pPr>
            <a:r>
              <a:rPr lang="en-US" b="1" u="sng" dirty="0" smtClean="0"/>
              <a:t>Exercise 2: </a:t>
            </a:r>
            <a:r>
              <a:rPr lang="en-US" sz="1000" b="1" u="sng" dirty="0" smtClean="0"/>
              <a:t>Installing and Configuring DFS</a:t>
            </a:r>
            <a:endParaRPr lang="en-US" b="1" u="sng" dirty="0" smtClean="0"/>
          </a:p>
          <a:p>
            <a:pPr>
              <a:lnSpc>
                <a:spcPct val="90000"/>
              </a:lnSpc>
            </a:pPr>
            <a:r>
              <a:rPr lang="en-US" dirty="0" smtClean="0"/>
              <a:t>Students implement DFS between NYC-DC1 and NYC-SVR1.</a:t>
            </a:r>
          </a:p>
          <a:p>
            <a:pPr marL="0" marR="0" indent="0" algn="l" defTabSz="914400" rtl="0" eaLnBrk="0" fontAlgn="base" latinLnBrk="0" hangingPunct="0">
              <a:lnSpc>
                <a:spcPct val="90000"/>
              </a:lnSpc>
              <a:spcBef>
                <a:spcPct val="0"/>
              </a:spcBef>
              <a:spcAft>
                <a:spcPct val="60000"/>
              </a:spcAft>
              <a:buClrTx/>
              <a:buSzTx/>
              <a:buFontTx/>
              <a:buNone/>
              <a:tabLst/>
              <a:defRPr/>
            </a:pPr>
            <a:r>
              <a:rPr lang="en-US" b="1" dirty="0" smtClean="0"/>
              <a:t>Note</a:t>
            </a:r>
            <a:r>
              <a:rPr lang="en-US" dirty="0" smtClean="0"/>
              <a:t>: Only 6433A-NYC-DC1 and 6433A-NYC-SVR1 are required for this exercise</a:t>
            </a:r>
            <a:r>
              <a:rPr lang="en-US" baseline="0" dirty="0" smtClean="0"/>
              <a:t>. Because the following exercise changes the configuration of NYC-SVR1 significantly, the virtual machines must be reverted before proceeding to exercise 3. Ensure that your students are aware of this before they begin the lab.  </a:t>
            </a:r>
            <a:endParaRPr lang="en-US" dirty="0" smtClean="0"/>
          </a:p>
          <a:p>
            <a:pPr>
              <a:lnSpc>
                <a:spcPct val="90000"/>
              </a:lnSpc>
            </a:pPr>
            <a:r>
              <a:rPr lang="en-US" b="1" u="sng" dirty="0" smtClean="0"/>
              <a:t>Exercise 3: </a:t>
            </a:r>
            <a:r>
              <a:rPr lang="en-US" sz="1000" b="1" u="sng" dirty="0" smtClean="0"/>
              <a:t>Enabling and Configuring BranchCache</a:t>
            </a:r>
            <a:endParaRPr lang="en-US" b="1" u="sng" dirty="0" smtClean="0"/>
          </a:p>
          <a:p>
            <a:pPr>
              <a:lnSpc>
                <a:spcPct val="90000"/>
              </a:lnSpc>
            </a:pPr>
            <a:r>
              <a:rPr lang="en-US" dirty="0" smtClean="0"/>
              <a:t>Students</a:t>
            </a:r>
            <a:r>
              <a:rPr lang="en-US" baseline="0" dirty="0" smtClean="0"/>
              <a:t> implement BranchCache between NYC-DC1 and NYC-SVR1</a:t>
            </a:r>
            <a:r>
              <a:rPr lang="en-US" dirty="0" smtClean="0"/>
              <a:t>. </a:t>
            </a:r>
          </a:p>
          <a:p>
            <a:pPr marL="0" marR="0" indent="0" algn="l" defTabSz="914400" rtl="0" eaLnBrk="0" fontAlgn="base" latinLnBrk="0" hangingPunct="0">
              <a:lnSpc>
                <a:spcPct val="90000"/>
              </a:lnSpc>
              <a:spcBef>
                <a:spcPct val="0"/>
              </a:spcBef>
              <a:spcAft>
                <a:spcPct val="60000"/>
              </a:spcAft>
              <a:buClrTx/>
              <a:buSzTx/>
              <a:buFontTx/>
              <a:buNone/>
              <a:tabLst/>
              <a:defRPr/>
            </a:pPr>
            <a:r>
              <a:rPr lang="en-US" b="1" dirty="0" smtClean="0"/>
              <a:t>Note</a:t>
            </a:r>
            <a:r>
              <a:rPr lang="en-US" dirty="0" smtClean="0"/>
              <a:t>: Only start the 6433A-NYC-DC1 virtual machine initially. Also, remind students</a:t>
            </a:r>
            <a:r>
              <a:rPr lang="en-US" baseline="0" dirty="0" smtClean="0"/>
              <a:t> to reconfigure the 6433A-NYC-CL2 virtual machine onto the Private Network. The 6433A-NYC-SVR1, 6433A-NYC-CL1 , and 6433A-NYC-CL2 virtual machines should only be started when specified within the exercise.  </a:t>
            </a:r>
            <a:endParaRPr lang="en-US" dirty="0" smtClean="0"/>
          </a:p>
          <a:p>
            <a:pPr marL="0" marR="0" indent="0" algn="l" defTabSz="914400" rtl="0" eaLnBrk="0" fontAlgn="base" latinLnBrk="0" hangingPunct="0">
              <a:lnSpc>
                <a:spcPct val="90000"/>
              </a:lnSpc>
              <a:spcBef>
                <a:spcPct val="0"/>
              </a:spcBef>
              <a:spcAft>
                <a:spcPct val="60000"/>
              </a:spcAft>
              <a:buClrTx/>
              <a:buSzTx/>
              <a:buFontTx/>
              <a:buNone/>
              <a:tabLst/>
              <a:defRPr/>
            </a:pPr>
            <a:endParaRPr lang="en-US" dirty="0" smtClean="0"/>
          </a:p>
          <a:p>
            <a:pPr>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27</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7F4AFB8B-2923-48C2-8E26-38B0F8026416}" type="slidenum">
              <a:rPr lang="en-US" b="0" smtClean="0"/>
              <a:pPr/>
              <a:t>28</a:t>
            </a:fld>
            <a:endParaRPr lang="en-US" b="0" smtClean="0"/>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xfrm>
            <a:off x="314325" y="2128838"/>
            <a:ext cx="6286500" cy="417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b="1" dirty="0" smtClean="0">
                <a:solidFill>
                  <a:srgbClr val="FF0000"/>
                </a:solidFill>
              </a:rPr>
              <a:t> </a:t>
            </a:r>
            <a:endParaRPr lang="en-US" dirty="0" smtClean="0"/>
          </a:p>
          <a:p>
            <a:pPr eaLnBrk="1" hangingPunct="1"/>
            <a:r>
              <a:rPr lang="en-US" b="1" dirty="0" smtClean="0"/>
              <a:t>Questions and Answers</a:t>
            </a:r>
          </a:p>
          <a:p>
            <a:pPr eaLnBrk="1" hangingPunct="1"/>
            <a:endParaRPr lang="en-US" dirty="0" smtClean="0"/>
          </a:p>
          <a:p>
            <a:pPr eaLnBrk="1" hangingPunct="1"/>
            <a:r>
              <a:rPr lang="en-US" b="1" dirty="0" smtClean="0"/>
              <a:t>Question</a:t>
            </a:r>
            <a:r>
              <a:rPr lang="en-US" dirty="0" smtClean="0"/>
              <a:t>: In the lab, you were only able to configure DFS replication for a full mesh topology. Why?</a:t>
            </a:r>
          </a:p>
          <a:p>
            <a:pPr eaLnBrk="1" hangingPunct="1"/>
            <a:r>
              <a:rPr lang="en-US" b="1" dirty="0" smtClean="0"/>
              <a:t>Answer</a:t>
            </a:r>
            <a:r>
              <a:rPr lang="en-US" dirty="0" smtClean="0"/>
              <a:t>:</a:t>
            </a:r>
            <a:r>
              <a:rPr lang="en-US" baseline="0" dirty="0" smtClean="0"/>
              <a:t> There are only two servers. You require more servers in a replication group to select an alternative model.  </a:t>
            </a:r>
            <a:endParaRPr lang="en-US" dirty="0" smtClean="0"/>
          </a:p>
          <a:p>
            <a:pPr eaLnBrk="1" hangingPunct="1"/>
            <a:r>
              <a:rPr lang="en-US" b="1" dirty="0" smtClean="0"/>
              <a:t>Question</a:t>
            </a:r>
            <a:r>
              <a:rPr lang="en-US" dirty="0" smtClean="0"/>
              <a:t>: In the lab, you moved the client computers into an organizational when configuring BranchCache. Why?</a:t>
            </a:r>
          </a:p>
          <a:p>
            <a:pPr eaLnBrk="1" hangingPunct="1"/>
            <a:r>
              <a:rPr lang="en-US" b="1" dirty="0" smtClean="0"/>
              <a:t>Answer</a:t>
            </a:r>
            <a:r>
              <a:rPr lang="en-US" dirty="0" smtClean="0"/>
              <a:t>:</a:t>
            </a:r>
            <a:r>
              <a:rPr lang="en-US" baseline="0" dirty="0" smtClean="0"/>
              <a:t> BranchCache client setting can be configured by using GPO, as was the case in the lab. The GPO was linked to a specific OU into which you moved the computer accounts.  </a:t>
            </a:r>
            <a:endParaRPr lang="en-US" dirty="0" smtClean="0"/>
          </a:p>
          <a:p>
            <a:pPr eaLnBrk="1" hangingPunct="1"/>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29</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pPr>
            <a:r>
              <a:rPr lang="en-US" b="1" dirty="0" smtClean="0">
                <a:solidFill>
                  <a:srgbClr val="FF0000"/>
                </a:solidFill>
              </a:rPr>
              <a:t> </a:t>
            </a:r>
            <a:endParaRPr lang="en-US" dirty="0" smtClean="0"/>
          </a:p>
          <a:p>
            <a:pPr eaLnBrk="1" hangingPunct="1">
              <a:lnSpc>
                <a:spcPct val="90000"/>
              </a:lnSpc>
            </a:pPr>
            <a:r>
              <a:rPr lang="en-US" b="1" dirty="0" smtClean="0"/>
              <a:t>Review Questions and Answers</a:t>
            </a:r>
            <a:endParaRPr lang="en-US" dirty="0" smtClean="0"/>
          </a:p>
          <a:p>
            <a:pPr eaLnBrk="1" hangingPunct="1">
              <a:lnSpc>
                <a:spcPct val="90000"/>
              </a:lnSpc>
            </a:pPr>
            <a:endParaRPr lang="en-US" dirty="0" smtClean="0"/>
          </a:p>
          <a:p>
            <a:r>
              <a:rPr lang="en-US" sz="1000" kern="1200" dirty="0" smtClean="0">
                <a:solidFill>
                  <a:schemeClr val="tx1"/>
                </a:solidFill>
                <a:effectLst/>
                <a:latin typeface="Arial" charset="0"/>
                <a:ea typeface="+mn-ea"/>
                <a:cs typeface="+mn-cs"/>
              </a:rPr>
              <a:t>1. Why is using Public folder sharing inappropriate for many organizations?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It does not provide sufficient administrative control; for example, there are limited folder permissions available.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2. Do you need to enable network discovery to be able to map network drives?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No. Network discovery enables users to browse the network for servers and shared folders and other resources, but you can map a network drive at any time if you know its UNC name.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3. What are the primary benefits of a SAN over DAS?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Highly effective resource sharing; better storage utilization; hardware consolidation and availability.</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4. What is the primary advantage of a domain-based DFS namespace?</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Fault tolerance of the namespace can be provided without the need to implement clustering of the file services role.</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5. How can fault tolerance of the content in a DFS namespace be provided?</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By adding multiple namespace targets and configuring replication.</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6. How does BranchCache differ from DFS?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BranchCache only caches files that users in a remote location have accessed. DFS replicates files between head office and a remote location so that all files exist in both locations.</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7. Why would you want to implement BranchCache in hosted cache mode rather than distributed cache mode?</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When distributed cache mode is used, the cache is distributed among all Windows 7 computers. However, it is likely that Windows 7 computers will be turned off or laptop computers will be removed from the office. This means that a cached file might not be available, forcing the file to be downloaded across the WAN link again. Hosted cache mode keeps the cached files on a file server that will always be available.</a:t>
            </a:r>
            <a:endParaRPr lang="en-GB" sz="1000" kern="1200" dirty="0">
              <a:solidFill>
                <a:schemeClr val="tx1"/>
              </a:solidFill>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1" dirty="0" smtClean="0">
                <a:solidFill>
                  <a:srgbClr val="FF0000"/>
                </a:solidFill>
              </a:rPr>
              <a:t> </a:t>
            </a:r>
            <a:endParaRPr lang="en-US" dirty="0" smtClean="0"/>
          </a:p>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 DFS namespace.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DFS replication.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Select a DFS storage configuration.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Deploy DFS.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10: Provisioning Data and Storage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Explain to the students that you would choose a stand-alone namespace if:</a:t>
            </a:r>
          </a:p>
          <a:p>
            <a:pPr lvl="1" eaLnBrk="1" hangingPunct="1"/>
            <a:r>
              <a:rPr lang="en-US" dirty="0" smtClean="0"/>
              <a:t>Your organization does not use Active Directory Domain Services.</a:t>
            </a:r>
          </a:p>
          <a:p>
            <a:pPr lvl="1" eaLnBrk="1" hangingPunct="1"/>
            <a:r>
              <a:rPr lang="en-US" dirty="0" smtClean="0"/>
              <a:t>You need to create a single namespace with more than 5000 targets. (Note that you can divide the folder targets among two or more domain-based namespaces.)</a:t>
            </a:r>
          </a:p>
          <a:p>
            <a:pPr lvl="1" eaLnBrk="1" hangingPunct="1"/>
            <a:r>
              <a:rPr lang="en-US" dirty="0" smtClean="0"/>
              <a:t>You want to use the server as a server cluster to ensure availability.</a:t>
            </a:r>
          </a:p>
          <a:p>
            <a:pPr eaLnBrk="1" hangingPunct="1"/>
            <a:r>
              <a:rPr lang="en-US" dirty="0" smtClean="0"/>
              <a:t>Explain to the students that you would choose a domain-based namespace if:</a:t>
            </a:r>
          </a:p>
          <a:p>
            <a:pPr lvl="1" eaLnBrk="1" hangingPunct="1"/>
            <a:r>
              <a:rPr lang="en-US" dirty="0" smtClean="0"/>
              <a:t>You want to ensure availability by using multiple namespace servers.</a:t>
            </a:r>
          </a:p>
          <a:p>
            <a:pPr lvl="1" eaLnBrk="1" hangingPunct="1"/>
            <a:r>
              <a:rPr lang="en-US" dirty="0" smtClean="0"/>
              <a:t>You want to hide the name of the namespace server from the users. (This is possibly because you plan to replace the namespace server, or you plan to migrate the namespace to another server).</a:t>
            </a:r>
          </a:p>
          <a:p>
            <a:pPr eaLnBrk="1" hangingPunct="1"/>
            <a:endParaRPr lang="en-US" dirty="0" smtClean="0"/>
          </a:p>
          <a:p>
            <a:pPr eaLnBrk="1" hangingPunct="1"/>
            <a:r>
              <a:rPr lang="en-US" b="1" dirty="0" smtClean="0"/>
              <a:t>Discussion Prompt</a:t>
            </a:r>
            <a:r>
              <a:rPr lang="en-US" dirty="0" smtClean="0"/>
              <a:t>: In your organization, would you implement a domain-based namespace or a stand-alone namespace?</a:t>
            </a:r>
          </a:p>
          <a:p>
            <a:pPr eaLnBrk="1" hangingPunct="1"/>
            <a:endParaRPr lang="en-US" dirty="0" smtClean="0"/>
          </a:p>
          <a:p>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660988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Describe what DFS Replication (DFS-R) is, and ask students about how they can see benefits for implementing DFS-R.</a:t>
            </a:r>
          </a:p>
          <a:p>
            <a:pPr eaLnBrk="1" hangingPunct="1"/>
            <a:r>
              <a:rPr lang="en-US" dirty="0" smtClean="0"/>
              <a:t>Describe some of the general concepts related to DFS-R. Point out that this is the successor to the File Replication service (FRS) introduced in </a:t>
            </a:r>
            <a:r>
              <a:rPr lang="en-US" dirty="0" smtClean="0">
                <a:cs typeface="Times New Roman" pitchFamily="18" charset="0"/>
              </a:rPr>
              <a:t>Windows 2000 Server</a:t>
            </a:r>
            <a:r>
              <a:rPr lang="en-US" dirty="0" smtClean="0"/>
              <a:t>.</a:t>
            </a:r>
          </a:p>
          <a:p>
            <a:pPr eaLnBrk="1" hangingPunct="1"/>
            <a:endParaRPr lang="en-US" dirty="0" smtClean="0"/>
          </a:p>
          <a:p>
            <a:pPr eaLnBrk="1" hangingPunct="1"/>
            <a:endParaRPr lang="en-US" dirty="0" smtClean="0"/>
          </a:p>
          <a:p>
            <a:pPr eaLnBrk="1" hangingPunct="1"/>
            <a:endParaRPr lang="en-US" dirty="0" smtClean="0"/>
          </a:p>
          <a:p>
            <a:pPr eaLnBrk="1" hangingPunct="1"/>
            <a:r>
              <a:rPr lang="en-US" b="1" dirty="0" smtClean="0"/>
              <a:t>References</a:t>
            </a:r>
          </a:p>
          <a:p>
            <a:pPr eaLnBrk="1" hangingPunct="1"/>
            <a:r>
              <a:rPr lang="en-US" dirty="0" smtClean="0"/>
              <a:t>Introduction to DFS Replication - http://go.microsoft.com/fwlink/?LinkId=102249&amp;clcid=0x409 </a:t>
            </a:r>
          </a:p>
          <a:p>
            <a:pPr eaLnBrk="1" hangingPunct="1"/>
            <a:r>
              <a:rPr lang="en-US" dirty="0" smtClean="0"/>
              <a:t>Staging folders and Conflict and Deleted folders - http://go.microsoft.com/fwlink/?LinkId=102250&amp;clcid=0x409</a:t>
            </a:r>
            <a:br>
              <a:rPr lang="en-US" dirty="0" smtClean="0"/>
            </a:br>
            <a:endParaRPr lang="en-US" dirty="0" smtClean="0"/>
          </a:p>
          <a:p>
            <a:r>
              <a:rPr lang="en-US" dirty="0" smtClean="0"/>
              <a:t>Distributed File System Replication: Frequently Asked Questions - http://go.microsoft.com/fwlink/?LinkId=102241&amp;clcid=0x409</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994987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Explain that DFS Namespace and DFS Replication together can provide solutions for a number of key scenarios: </a:t>
            </a:r>
          </a:p>
          <a:p>
            <a:pPr lvl="1" eaLnBrk="1" hangingPunct="1"/>
            <a:r>
              <a:rPr lang="en-US" b="1" dirty="0" smtClean="0"/>
              <a:t>Sharing files across branch offices -</a:t>
            </a:r>
            <a:r>
              <a:rPr lang="en-US" dirty="0" smtClean="0"/>
              <a:t> Mention that administrators can use DFS Replication to replicate files between remote servers, thereby providing users fast access to files in their respective branch offices. Having files in multiple branch offices also benefits users who travel from one branch office to another. The users can make changes to their files in one branch office, and have those changes replicated back to the user's branch office or the hub site.</a:t>
            </a:r>
          </a:p>
          <a:p>
            <a:pPr lvl="1" eaLnBrk="1" hangingPunct="1"/>
            <a:r>
              <a:rPr lang="en-US" b="1" dirty="0" smtClean="0"/>
              <a:t>Data collection -</a:t>
            </a:r>
            <a:r>
              <a:rPr lang="en-US" dirty="0" smtClean="0"/>
              <a:t> The data collection scenario helps eliminate tape backups in branch offices, and significantly reduces branch office operational costs. To accomplish this, data is replicated from a branch office server to a server in a hub office or data center. Administrators at the hub office can use backup software to back up the branch server’s data. This eliminates the often error-prone process of having non-IT administrators perform backups at branch offices. </a:t>
            </a:r>
          </a:p>
          <a:p>
            <a:pPr marL="577850" lvl="2" indent="-114300" eaLnBrk="1" hangingPunct="1">
              <a:buFontTx/>
              <a:buChar char="•"/>
            </a:pPr>
            <a:r>
              <a:rPr lang="en-US" dirty="0" smtClean="0"/>
              <a:t>Be sure to mention that DFS replication only replicates the changes between the two servers to minimize bandwidth requirements. </a:t>
            </a:r>
          </a:p>
          <a:p>
            <a:pPr lvl="1" eaLnBrk="1" hangingPunct="1"/>
            <a:r>
              <a:rPr lang="en-US" b="1" dirty="0" smtClean="0"/>
              <a:t>Data distribution -</a:t>
            </a:r>
            <a:r>
              <a:rPr lang="en-US" dirty="0" smtClean="0"/>
              <a:t> Data can be replicated throughout an organization and made available to users through a single virtual namespace folder tree.</a:t>
            </a:r>
          </a:p>
          <a:p>
            <a:pPr marL="577850" lvl="2" indent="-114300" eaLnBrk="1" hangingPunct="1">
              <a:buFontTx/>
              <a:buChar char="•"/>
            </a:pPr>
            <a:r>
              <a:rPr lang="en-US" dirty="0" smtClean="0"/>
              <a:t>Be sure to note that DFS Replication only replicates a file after it is closed; therefore, DFS Replication is not recommended for replicating database files or any files that are held open for long periods of time.</a:t>
            </a:r>
          </a:p>
          <a:p>
            <a:pPr marL="577850" lvl="2" indent="-114300" eaLnBrk="1" hangingPunct="1"/>
            <a:endParaRPr lang="en-US" dirty="0" smtClean="0"/>
          </a:p>
          <a:p>
            <a:pPr eaLnBrk="1" hangingPunct="1"/>
            <a:r>
              <a:rPr lang="en-US" b="1" dirty="0" smtClean="0"/>
              <a:t>Discussion</a:t>
            </a:r>
            <a:r>
              <a:rPr lang="en-US" b="1" baseline="0" dirty="0" smtClean="0"/>
              <a:t> prompt</a:t>
            </a:r>
            <a:r>
              <a:rPr lang="en-US" dirty="0" smtClean="0"/>
              <a:t>: In what ways can you use DFS technologies within your organization?</a:t>
            </a:r>
          </a:p>
          <a:p>
            <a:pPr eaLnBrk="1" hangingPunct="1"/>
            <a:endParaRPr lang="en-US" dirty="0" smtClean="0"/>
          </a:p>
          <a:p>
            <a:pPr eaLnBrk="1" hangingPunct="1"/>
            <a:r>
              <a:rPr lang="en-US" b="1" dirty="0" smtClean="0"/>
              <a:t>References</a:t>
            </a:r>
          </a:p>
          <a:p>
            <a:pPr eaLnBrk="1" hangingPunct="1">
              <a:spcAft>
                <a:spcPct val="0"/>
              </a:spcAft>
            </a:pPr>
            <a:r>
              <a:rPr lang="en-US" dirty="0" smtClean="0"/>
              <a:t>Overview of the Distributed File System Solution in Microsoft Windows Server 2003 R2 -</a:t>
            </a:r>
          </a:p>
          <a:p>
            <a:pPr eaLnBrk="1" hangingPunct="1"/>
            <a:r>
              <a:rPr lang="en-US" dirty="0" smtClean="0"/>
              <a:t>http://go.microsoft.com/fwlink/?LinkId=102237&amp;clcid=0x409 </a:t>
            </a:r>
            <a:br>
              <a:rPr lang="en-US" dirty="0" smtClean="0"/>
            </a:b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454824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require the 6433A-NYC-DC1 and 6433A-NYC-SVR1 virtual machines to complete this demonstration. Log on to the virtual machines as </a:t>
            </a:r>
            <a:r>
              <a:rPr lang="en-US" sz="1000" b="1" kern="1200" dirty="0" smtClean="0">
                <a:solidFill>
                  <a:schemeClr val="tx1"/>
                </a:solidFill>
                <a:effectLst/>
                <a:latin typeface="Arial" charset="0"/>
                <a:ea typeface="+mn-ea"/>
                <a:cs typeface="+mn-cs"/>
              </a:rPr>
              <a:t>Contoso\Administrator</a:t>
            </a:r>
            <a:r>
              <a:rPr lang="en-US" sz="1000" kern="1200" dirty="0" smtClean="0">
                <a:solidFill>
                  <a:schemeClr val="tx1"/>
                </a:solidFill>
                <a:effectLst/>
                <a:latin typeface="Arial" charset="0"/>
                <a:ea typeface="+mn-ea"/>
                <a:cs typeface="+mn-cs"/>
              </a:rPr>
              <a:t> with the password of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a:t>
            </a:r>
          </a:p>
          <a:p>
            <a:endParaRPr lang="en-GB" sz="1000" kern="1200" dirty="0" smtClean="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0"/>
              </a:spcBef>
              <a:spcAft>
                <a:spcPct val="60000"/>
              </a:spcAft>
              <a:buClrTx/>
              <a:buSzTx/>
              <a:buFontTx/>
              <a:buNone/>
              <a:tabLst/>
              <a:defRPr/>
            </a:pPr>
            <a:r>
              <a:rPr lang="en-US" sz="1000" b="1" kern="1200" dirty="0" smtClean="0">
                <a:solidFill>
                  <a:schemeClr val="tx1"/>
                </a:solidFill>
                <a:effectLst/>
                <a:latin typeface="Arial" charset="0"/>
                <a:ea typeface="+mn-ea"/>
                <a:cs typeface="+mn-cs"/>
              </a:rPr>
              <a:t>Demonstration steps:</a:t>
            </a:r>
            <a:endParaRPr lang="en-GB" sz="1000" b="1" kern="1200" dirty="0" smtClean="0">
              <a:solidFill>
                <a:schemeClr val="tx1"/>
              </a:solidFill>
              <a:effectLst/>
              <a:latin typeface="Arial" charset="0"/>
              <a:ea typeface="+mn-ea"/>
              <a:cs typeface="+mn-cs"/>
            </a:endParaRPr>
          </a:p>
          <a:p>
            <a:pPr lvl="0"/>
            <a:endParaRPr lang="en-US" sz="1000"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Install the DFS role</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NYC-DC1.</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task bar, click </a:t>
            </a:r>
            <a:r>
              <a:rPr lang="en-US" sz="1000" b="1" kern="1200" dirty="0" smtClean="0">
                <a:solidFill>
                  <a:schemeClr val="tx1"/>
                </a:solidFill>
                <a:effectLst/>
                <a:latin typeface="Arial" charset="0"/>
                <a:ea typeface="+mn-ea"/>
                <a:cs typeface="+mn-cs"/>
              </a:rPr>
              <a:t>Server Manager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console pane, click </a:t>
            </a:r>
            <a:r>
              <a:rPr lang="en-US" sz="1000" b="1" kern="1200" dirty="0" smtClean="0">
                <a:solidFill>
                  <a:schemeClr val="tx1"/>
                </a:solidFill>
                <a:effectLst/>
                <a:latin typeface="Arial" charset="0"/>
                <a:ea typeface="+mn-ea"/>
                <a:cs typeface="+mn-cs"/>
              </a:rPr>
              <a:t>Roles</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details pane, under </a:t>
            </a:r>
            <a:r>
              <a:rPr lang="en-US" sz="1000" b="1" kern="1200" dirty="0" smtClean="0">
                <a:solidFill>
                  <a:schemeClr val="tx1"/>
                </a:solidFill>
                <a:effectLst/>
                <a:latin typeface="Arial" charset="0"/>
                <a:ea typeface="+mn-ea"/>
                <a:cs typeface="+mn-cs"/>
              </a:rPr>
              <a:t>File Services</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Add Role Services</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Select Role Services</a:t>
            </a:r>
            <a:r>
              <a:rPr lang="en-US" sz="1000" kern="1200" dirty="0" smtClean="0">
                <a:solidFill>
                  <a:schemeClr val="tx1"/>
                </a:solidFill>
                <a:effectLst/>
                <a:latin typeface="Arial" charset="0"/>
                <a:ea typeface="+mn-ea"/>
                <a:cs typeface="+mn-cs"/>
              </a:rPr>
              <a:t> page, select the check box next to </a:t>
            </a:r>
            <a:r>
              <a:rPr lang="en-US" sz="1000" b="1" kern="1200" dirty="0" smtClean="0">
                <a:solidFill>
                  <a:schemeClr val="tx1"/>
                </a:solidFill>
                <a:effectLst/>
                <a:latin typeface="Arial" charset="0"/>
                <a:ea typeface="+mn-ea"/>
                <a:cs typeface="+mn-cs"/>
              </a:rPr>
              <a:t>Distributed File System</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Create a DFS Namespace</a:t>
            </a:r>
            <a:r>
              <a:rPr lang="en-US" sz="1000" kern="1200" dirty="0" smtClean="0">
                <a:solidFill>
                  <a:schemeClr val="tx1"/>
                </a:solidFill>
                <a:effectLst/>
                <a:latin typeface="Arial" charset="0"/>
                <a:ea typeface="+mn-ea"/>
                <a:cs typeface="+mn-cs"/>
              </a:rPr>
              <a:t> page, select the </a:t>
            </a:r>
            <a:r>
              <a:rPr lang="en-US" sz="1000" b="1" kern="1200" dirty="0" smtClean="0">
                <a:solidFill>
                  <a:schemeClr val="tx1"/>
                </a:solidFill>
                <a:effectLst/>
                <a:latin typeface="Arial" charset="0"/>
                <a:ea typeface="+mn-ea"/>
                <a:cs typeface="+mn-cs"/>
              </a:rPr>
              <a:t>Create a namespace later using the DFS Management snap-in in Server Manager</a:t>
            </a:r>
            <a:r>
              <a:rPr lang="en-US" sz="1000" kern="1200" dirty="0" smtClean="0">
                <a:solidFill>
                  <a:schemeClr val="tx1"/>
                </a:solidFill>
                <a:effectLst/>
                <a:latin typeface="Arial" charset="0"/>
                <a:ea typeface="+mn-ea"/>
                <a:cs typeface="+mn-cs"/>
              </a:rPr>
              <a:t> option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Confirm Installation Selections</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Install</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Installation Results</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Close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Close </a:t>
            </a:r>
            <a:r>
              <a:rPr lang="en-US" sz="1000" b="1" kern="1200" dirty="0" smtClean="0">
                <a:solidFill>
                  <a:schemeClr val="tx1"/>
                </a:solidFill>
                <a:effectLst/>
                <a:latin typeface="Arial" charset="0"/>
                <a:ea typeface="+mn-ea"/>
                <a:cs typeface="+mn-cs"/>
              </a:rPr>
              <a:t>Server Manager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NYC-SVR1.</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task bar, click </a:t>
            </a:r>
            <a:r>
              <a:rPr lang="en-US" sz="1000" b="1" kern="1200" dirty="0" smtClean="0">
                <a:solidFill>
                  <a:schemeClr val="tx1"/>
                </a:solidFill>
                <a:effectLst/>
                <a:latin typeface="Arial" charset="0"/>
                <a:ea typeface="+mn-ea"/>
                <a:cs typeface="+mn-cs"/>
              </a:rPr>
              <a:t>Server Manager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console pane, click </a:t>
            </a:r>
            <a:r>
              <a:rPr lang="en-US" sz="1000" b="1" kern="1200" dirty="0" smtClean="0">
                <a:solidFill>
                  <a:schemeClr val="tx1"/>
                </a:solidFill>
                <a:effectLst/>
                <a:latin typeface="Arial" charset="0"/>
                <a:ea typeface="+mn-ea"/>
                <a:cs typeface="+mn-cs"/>
              </a:rPr>
              <a:t>Roles</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details pane, under </a:t>
            </a:r>
            <a:r>
              <a:rPr lang="en-US" sz="1000" b="1" kern="1200" dirty="0" smtClean="0">
                <a:solidFill>
                  <a:schemeClr val="tx1"/>
                </a:solidFill>
                <a:effectLst/>
                <a:latin typeface="Arial" charset="0"/>
                <a:ea typeface="+mn-ea"/>
                <a:cs typeface="+mn-cs"/>
              </a:rPr>
              <a:t>File Services</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Add Role Services</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Select Role Services</a:t>
            </a:r>
            <a:r>
              <a:rPr lang="en-US" sz="1000" kern="1200" dirty="0" smtClean="0">
                <a:solidFill>
                  <a:schemeClr val="tx1"/>
                </a:solidFill>
                <a:effectLst/>
                <a:latin typeface="Arial" charset="0"/>
                <a:ea typeface="+mn-ea"/>
                <a:cs typeface="+mn-cs"/>
              </a:rPr>
              <a:t> page, select the check box next to </a:t>
            </a:r>
            <a:r>
              <a:rPr lang="en-US" sz="1000" b="1" kern="1200" dirty="0" smtClean="0">
                <a:solidFill>
                  <a:schemeClr val="tx1"/>
                </a:solidFill>
                <a:effectLst/>
                <a:latin typeface="Arial" charset="0"/>
                <a:ea typeface="+mn-ea"/>
                <a:cs typeface="+mn-cs"/>
              </a:rPr>
              <a:t>Distributed File System</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Create a DFS Namespace</a:t>
            </a:r>
            <a:r>
              <a:rPr lang="en-US" sz="1000" kern="1200" dirty="0" smtClean="0">
                <a:solidFill>
                  <a:schemeClr val="tx1"/>
                </a:solidFill>
                <a:effectLst/>
                <a:latin typeface="Arial" charset="0"/>
                <a:ea typeface="+mn-ea"/>
                <a:cs typeface="+mn-cs"/>
              </a:rPr>
              <a:t> page, select the </a:t>
            </a:r>
            <a:r>
              <a:rPr lang="en-US" sz="1000" b="1" kern="1200" dirty="0" smtClean="0">
                <a:solidFill>
                  <a:schemeClr val="tx1"/>
                </a:solidFill>
                <a:effectLst/>
                <a:latin typeface="Arial" charset="0"/>
                <a:ea typeface="+mn-ea"/>
                <a:cs typeface="+mn-cs"/>
              </a:rPr>
              <a:t>Create a namespace later using the DFS Management snap-in in Server Manager</a:t>
            </a:r>
            <a:r>
              <a:rPr lang="en-US" sz="1000" kern="1200" dirty="0" smtClean="0">
                <a:solidFill>
                  <a:schemeClr val="tx1"/>
                </a:solidFill>
                <a:effectLst/>
                <a:latin typeface="Arial" charset="0"/>
                <a:ea typeface="+mn-ea"/>
                <a:cs typeface="+mn-cs"/>
              </a:rPr>
              <a:t> option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Confirm Installation Selections</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Install</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Installation Results</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Close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Close </a:t>
            </a:r>
            <a:r>
              <a:rPr lang="en-US" sz="1000" b="1" kern="1200" dirty="0" smtClean="0">
                <a:solidFill>
                  <a:schemeClr val="tx1"/>
                </a:solidFill>
                <a:effectLst/>
                <a:latin typeface="Arial" charset="0"/>
                <a:ea typeface="+mn-ea"/>
                <a:cs typeface="+mn-cs"/>
              </a:rPr>
              <a:t>Server Manager</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lvl="0"/>
            <a:endParaRPr lang="en-US" sz="10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603520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US" b="1" u="sng" dirty="0"/>
              <a:t>Create a new namespace</a:t>
            </a:r>
            <a:endParaRPr lang="en-GB" b="1" u="sng" dirty="0"/>
          </a:p>
          <a:p>
            <a:pPr marL="228600" lvl="0" indent="-228600">
              <a:buFont typeface="+mj-lt"/>
              <a:buAutoNum type="arabicPeriod"/>
            </a:pPr>
            <a:r>
              <a:rPr lang="en-US" dirty="0"/>
              <a:t>Switch to NYC-SVR1.</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DFS Management</a:t>
            </a:r>
            <a:r>
              <a:rPr lang="en-US" dirty="0"/>
              <a:t>.</a:t>
            </a:r>
            <a:endParaRPr lang="en-GB" dirty="0"/>
          </a:p>
          <a:p>
            <a:pPr marL="228600" lvl="0" indent="-228600">
              <a:buFont typeface="+mj-lt"/>
              <a:buAutoNum type="arabicPeriod"/>
            </a:pPr>
            <a:r>
              <a:rPr lang="en-US" dirty="0"/>
              <a:t>In the </a:t>
            </a:r>
            <a:r>
              <a:rPr lang="en-US" b="1" dirty="0"/>
              <a:t>DFS Management</a:t>
            </a:r>
            <a:r>
              <a:rPr lang="en-US" dirty="0"/>
              <a:t> console, in the console pane, click </a:t>
            </a:r>
            <a:r>
              <a:rPr lang="en-US" b="1" dirty="0"/>
              <a:t>Namespaces</a:t>
            </a:r>
            <a:r>
              <a:rPr lang="en-US" dirty="0"/>
              <a:t>. </a:t>
            </a:r>
            <a:endParaRPr lang="en-GB" dirty="0"/>
          </a:p>
          <a:p>
            <a:pPr marL="228600" lvl="0" indent="-228600">
              <a:buFont typeface="+mj-lt"/>
              <a:buAutoNum type="arabicPeriod"/>
            </a:pPr>
            <a:r>
              <a:rPr lang="en-US" dirty="0"/>
              <a:t>Right-click </a:t>
            </a:r>
            <a:r>
              <a:rPr lang="en-US" b="1" dirty="0"/>
              <a:t>Namespaces</a:t>
            </a:r>
            <a:r>
              <a:rPr lang="en-US" dirty="0"/>
              <a:t> and then click </a:t>
            </a:r>
            <a:r>
              <a:rPr lang="en-US" b="1" dirty="0"/>
              <a:t>New Namespace</a:t>
            </a:r>
            <a:r>
              <a:rPr lang="en-US" dirty="0"/>
              <a:t>. The </a:t>
            </a:r>
            <a:r>
              <a:rPr lang="en-US" b="1" dirty="0"/>
              <a:t>New Namespace Wizard </a:t>
            </a:r>
            <a:r>
              <a:rPr lang="en-US" dirty="0"/>
              <a:t>starts.</a:t>
            </a:r>
            <a:endParaRPr lang="en-GB" dirty="0"/>
          </a:p>
          <a:p>
            <a:pPr marL="228600" lvl="0" indent="-228600">
              <a:buFont typeface="+mj-lt"/>
              <a:buAutoNum type="arabicPeriod"/>
            </a:pPr>
            <a:r>
              <a:rPr lang="en-US" dirty="0"/>
              <a:t>On the </a:t>
            </a:r>
            <a:r>
              <a:rPr lang="en-US" b="1" dirty="0"/>
              <a:t>Namespace Server </a:t>
            </a:r>
            <a:r>
              <a:rPr lang="en-US" dirty="0"/>
              <a:t>page, under </a:t>
            </a:r>
            <a:r>
              <a:rPr lang="en-US" b="1" dirty="0"/>
              <a:t>Server</a:t>
            </a:r>
            <a:r>
              <a:rPr lang="en-US" dirty="0"/>
              <a:t>, type </a:t>
            </a:r>
            <a:r>
              <a:rPr lang="en-US" b="1" dirty="0"/>
              <a:t>NYC-SVR1</a:t>
            </a:r>
            <a:r>
              <a:rPr lang="en-US" dirty="0"/>
              <a:t>. Click </a:t>
            </a:r>
            <a:r>
              <a:rPr lang="en-US" b="1" dirty="0"/>
              <a:t>Next</a:t>
            </a:r>
            <a:r>
              <a:rPr lang="en-US" dirty="0"/>
              <a:t>.</a:t>
            </a:r>
            <a:endParaRPr lang="en-GB" dirty="0"/>
          </a:p>
          <a:p>
            <a:pPr marL="228600" lvl="0" indent="-228600">
              <a:buFont typeface="+mj-lt"/>
              <a:buAutoNum type="arabicPeriod"/>
            </a:pPr>
            <a:r>
              <a:rPr lang="en-US" dirty="0"/>
              <a:t>On the </a:t>
            </a:r>
            <a:r>
              <a:rPr lang="en-US" b="1" dirty="0"/>
              <a:t>Namespace Name and Settings</a:t>
            </a:r>
            <a:r>
              <a:rPr lang="en-US" dirty="0"/>
              <a:t> page, under </a:t>
            </a:r>
            <a:r>
              <a:rPr lang="en-US" b="1" dirty="0"/>
              <a:t>Name</a:t>
            </a:r>
            <a:r>
              <a:rPr lang="en-US" dirty="0"/>
              <a:t>, type </a:t>
            </a:r>
            <a:r>
              <a:rPr lang="en-US" b="1" dirty="0"/>
              <a:t>Research</a:t>
            </a:r>
            <a:r>
              <a:rPr lang="en-US" dirty="0"/>
              <a:t>. Click </a:t>
            </a:r>
            <a:r>
              <a:rPr lang="en-US" b="1" dirty="0"/>
              <a:t>Next</a:t>
            </a:r>
            <a:r>
              <a:rPr lang="en-US" dirty="0"/>
              <a:t>.</a:t>
            </a:r>
            <a:endParaRPr lang="en-GB" dirty="0"/>
          </a:p>
          <a:p>
            <a:pPr marL="228600" lvl="0" indent="-228600">
              <a:buFont typeface="+mj-lt"/>
              <a:buAutoNum type="arabicPeriod"/>
            </a:pPr>
            <a:r>
              <a:rPr lang="en-US" dirty="0"/>
              <a:t>On the </a:t>
            </a:r>
            <a:r>
              <a:rPr lang="en-US" b="1" dirty="0"/>
              <a:t>Namespace Type</a:t>
            </a:r>
            <a:r>
              <a:rPr lang="en-US" dirty="0"/>
              <a:t> page, ensure that </a:t>
            </a:r>
            <a:r>
              <a:rPr lang="en-US" b="1" dirty="0"/>
              <a:t>Domain-based namespace</a:t>
            </a:r>
            <a:r>
              <a:rPr lang="en-US" dirty="0"/>
              <a:t> is selected. Also, ensure that </a:t>
            </a:r>
            <a:r>
              <a:rPr lang="en-US" b="1" dirty="0"/>
              <a:t>Enable Windows Server 2008 mode</a:t>
            </a:r>
            <a:r>
              <a:rPr lang="en-US" dirty="0"/>
              <a:t> is selected and then click </a:t>
            </a:r>
            <a:r>
              <a:rPr lang="en-US" b="1" dirty="0"/>
              <a:t>Next</a:t>
            </a:r>
            <a:r>
              <a:rPr lang="en-US" dirty="0"/>
              <a:t>.</a:t>
            </a:r>
            <a:endParaRPr lang="en-GB" dirty="0"/>
          </a:p>
          <a:p>
            <a:pPr marL="228600" lvl="0" indent="-228600">
              <a:buFont typeface="+mj-lt"/>
              <a:buAutoNum type="arabicPeriod"/>
            </a:pPr>
            <a:r>
              <a:rPr lang="en-US" dirty="0"/>
              <a:t>On the </a:t>
            </a:r>
            <a:r>
              <a:rPr lang="en-US" b="1" dirty="0"/>
              <a:t>Review Settings and Create Namespace</a:t>
            </a:r>
            <a:r>
              <a:rPr lang="en-US" dirty="0"/>
              <a:t> page, click </a:t>
            </a:r>
            <a:r>
              <a:rPr lang="en-US" b="1" dirty="0"/>
              <a:t>Create</a:t>
            </a:r>
            <a:r>
              <a:rPr lang="en-US" dirty="0"/>
              <a:t>.</a:t>
            </a:r>
            <a:endParaRPr lang="en-GB" dirty="0"/>
          </a:p>
          <a:p>
            <a:pPr marL="228600" lvl="0" indent="-228600">
              <a:buFont typeface="+mj-lt"/>
              <a:buAutoNum type="arabicPeriod"/>
            </a:pPr>
            <a:r>
              <a:rPr lang="en-US" dirty="0"/>
              <a:t>On the </a:t>
            </a:r>
            <a:r>
              <a:rPr lang="en-US" b="1" dirty="0"/>
              <a:t>Confirmation</a:t>
            </a:r>
            <a:r>
              <a:rPr lang="en-US" dirty="0"/>
              <a:t> page, verify that the create namespace task is successful and then click </a:t>
            </a:r>
            <a:r>
              <a:rPr lang="en-US" b="1" dirty="0"/>
              <a:t>Close</a:t>
            </a:r>
            <a:r>
              <a:rPr lang="en-US" dirty="0"/>
              <a:t>.</a:t>
            </a:r>
            <a:endParaRPr lang="en-GB" dirty="0"/>
          </a:p>
          <a:p>
            <a:pPr marL="228600" lvl="0" indent="-228600">
              <a:buFont typeface="+mj-lt"/>
              <a:buAutoNum type="arabicPeriod"/>
            </a:pPr>
            <a:r>
              <a:rPr lang="en-US" dirty="0"/>
              <a:t>In the console pane, expand the </a:t>
            </a:r>
            <a:r>
              <a:rPr lang="en-US" b="1" dirty="0" smtClean="0"/>
              <a:t>Namespaces</a:t>
            </a:r>
            <a:r>
              <a:rPr lang="en-US" dirty="0" smtClean="0"/>
              <a:t> </a:t>
            </a:r>
            <a:r>
              <a:rPr lang="en-US" dirty="0"/>
              <a:t>node and then click </a:t>
            </a:r>
            <a:r>
              <a:rPr lang="en-US" b="1" dirty="0"/>
              <a:t>\\Contoso.com\Research</a:t>
            </a:r>
            <a:r>
              <a:rPr lang="en-US" dirty="0"/>
              <a:t>. Describe the four tabs in the details pane.</a:t>
            </a:r>
            <a:endParaRPr lang="en-GB" dirty="0"/>
          </a:p>
          <a:p>
            <a:pPr marL="228600" lvl="0" indent="-228600">
              <a:buFont typeface="+mj-lt"/>
              <a:buAutoNum type="arabicPeriod"/>
            </a:pPr>
            <a:r>
              <a:rPr lang="en-US" dirty="0"/>
              <a:t>In the console pane, right-click </a:t>
            </a:r>
            <a:r>
              <a:rPr lang="en-US" b="1" dirty="0">
                <a:hlinkClick r:id="rId3"/>
              </a:rPr>
              <a:t>\\Contoso.com\Research</a:t>
            </a:r>
            <a:r>
              <a:rPr lang="en-US" b="1" dirty="0"/>
              <a:t> </a:t>
            </a:r>
            <a:r>
              <a:rPr lang="en-US" dirty="0"/>
              <a:t>and then click </a:t>
            </a:r>
            <a:r>
              <a:rPr lang="en-US" b="1" dirty="0"/>
              <a:t>Properties</a:t>
            </a:r>
            <a:r>
              <a:rPr lang="en-US" dirty="0"/>
              <a:t>. Describe the </a:t>
            </a:r>
            <a:r>
              <a:rPr lang="en-US" b="1" dirty="0"/>
              <a:t>General</a:t>
            </a:r>
            <a:r>
              <a:rPr lang="en-US" dirty="0"/>
              <a:t>, </a:t>
            </a:r>
            <a:r>
              <a:rPr lang="en-US" b="1" dirty="0"/>
              <a:t>Referrals</a:t>
            </a:r>
            <a:r>
              <a:rPr lang="en-US" dirty="0"/>
              <a:t>, and </a:t>
            </a:r>
            <a:r>
              <a:rPr lang="en-US" b="1" dirty="0"/>
              <a:t>Advanced</a:t>
            </a:r>
            <a:r>
              <a:rPr lang="en-US" dirty="0"/>
              <a:t> tab options.</a:t>
            </a:r>
            <a:endParaRPr lang="en-GB" dirty="0"/>
          </a:p>
          <a:p>
            <a:pPr marL="228600" lvl="0" indent="-228600">
              <a:buFont typeface="+mj-lt"/>
              <a:buAutoNum type="arabicPeriod"/>
            </a:pPr>
            <a:r>
              <a:rPr lang="en-US" dirty="0"/>
              <a:t>Click </a:t>
            </a:r>
            <a:r>
              <a:rPr lang="en-US" b="1" dirty="0"/>
              <a:t>OK</a:t>
            </a:r>
            <a:r>
              <a:rPr lang="en-US" dirty="0"/>
              <a:t> to close the </a:t>
            </a:r>
            <a:r>
              <a:rPr lang="en-US" b="1" dirty="0">
                <a:hlinkClick r:id="rId3"/>
              </a:rPr>
              <a:t>\\Contoso.com\Research</a:t>
            </a:r>
            <a:r>
              <a:rPr lang="en-US" b="1" dirty="0"/>
              <a:t> Properties</a:t>
            </a:r>
            <a:r>
              <a:rPr lang="en-US" dirty="0"/>
              <a:t> dialog box.</a:t>
            </a:r>
            <a:endParaRPr lang="en-GB" dirty="0"/>
          </a:p>
          <a:p>
            <a:r>
              <a:rPr lang="en-US" dirty="0"/>
              <a:t> </a:t>
            </a:r>
            <a:endParaRPr lang="en-GB" dirty="0"/>
          </a:p>
          <a:p>
            <a:pPr lvl="0"/>
            <a:r>
              <a:rPr lang="en-US" b="1" u="sng" dirty="0"/>
              <a:t>Create a new folder and folder target</a:t>
            </a:r>
            <a:endParaRPr lang="en-GB" b="1" u="sng" dirty="0"/>
          </a:p>
          <a:p>
            <a:pPr marL="228600" lvl="0" indent="-228600">
              <a:buFont typeface="+mj-lt"/>
              <a:buAutoNum type="arabicPeriod"/>
            </a:pPr>
            <a:r>
              <a:rPr lang="en-US" dirty="0"/>
              <a:t>Switch to NYC-SVR1. </a:t>
            </a:r>
            <a:endParaRPr lang="en-GB" dirty="0"/>
          </a:p>
          <a:p>
            <a:pPr marL="228600" lvl="0" indent="-228600">
              <a:buFont typeface="+mj-lt"/>
              <a:buAutoNum type="arabicPeriod"/>
            </a:pPr>
            <a:r>
              <a:rPr lang="en-US" dirty="0"/>
              <a:t>In the DFS Management console, right-click </a:t>
            </a:r>
            <a:r>
              <a:rPr lang="en-US" b="1" dirty="0">
                <a:hlinkClick r:id="rId3"/>
              </a:rPr>
              <a:t>\\Contoso.com\Research</a:t>
            </a:r>
            <a:r>
              <a:rPr lang="en-US" dirty="0"/>
              <a:t> and then click </a:t>
            </a:r>
            <a:r>
              <a:rPr lang="en-US" b="1" dirty="0"/>
              <a:t>New Folder</a:t>
            </a:r>
            <a:r>
              <a:rPr lang="en-US" dirty="0"/>
              <a:t>.</a:t>
            </a:r>
            <a:endParaRPr lang="en-GB" dirty="0"/>
          </a:p>
          <a:p>
            <a:pPr marL="228600" indent="-228600">
              <a:buFont typeface="+mj-lt"/>
              <a:buAutoNum type="arabicPeriod"/>
            </a:pPr>
            <a:r>
              <a:rPr lang="en-US" dirty="0"/>
              <a:t>In the </a:t>
            </a:r>
            <a:r>
              <a:rPr lang="en-US" b="1" dirty="0"/>
              <a:t>New Folder</a:t>
            </a:r>
            <a:r>
              <a:rPr lang="en-US" dirty="0"/>
              <a:t> dialog box, under </a:t>
            </a:r>
            <a:r>
              <a:rPr lang="en-US" b="1" dirty="0"/>
              <a:t>Name</a:t>
            </a:r>
            <a:r>
              <a:rPr lang="en-US" dirty="0"/>
              <a:t>, type </a:t>
            </a:r>
            <a:r>
              <a:rPr lang="en-US" b="1" dirty="0"/>
              <a:t>Proposals</a:t>
            </a:r>
            <a:r>
              <a:rPr lang="en-US" dirty="0"/>
              <a:t>. </a:t>
            </a:r>
            <a:endParaRPr lang="en-GB" dirty="0"/>
          </a:p>
          <a:p>
            <a:pPr marL="228600" indent="-228600">
              <a:buFont typeface="+mj-lt"/>
              <a:buAutoNum type="arabicPeriod"/>
            </a:pPr>
            <a:r>
              <a:rPr lang="en-US" dirty="0"/>
              <a:t>In </a:t>
            </a:r>
            <a:r>
              <a:rPr lang="en-US" b="1" dirty="0"/>
              <a:t>New Folder</a:t>
            </a:r>
            <a:r>
              <a:rPr lang="en-US" dirty="0"/>
              <a:t> dialog box, under </a:t>
            </a:r>
            <a:r>
              <a:rPr lang="en-US" b="1" dirty="0"/>
              <a:t>Folder targets</a:t>
            </a:r>
            <a:r>
              <a:rPr lang="en-US" dirty="0"/>
              <a:t>, click </a:t>
            </a:r>
            <a:r>
              <a:rPr lang="en-US" b="1" dirty="0"/>
              <a:t>Add</a:t>
            </a:r>
            <a:r>
              <a:rPr lang="en-US" dirty="0"/>
              <a:t>.</a:t>
            </a:r>
            <a:endParaRPr lang="en-GB" dirty="0"/>
          </a:p>
          <a:p>
            <a:pPr marL="228600" indent="-228600">
              <a:buFont typeface="+mj-lt"/>
              <a:buAutoNum type="arabicPeriod"/>
            </a:pPr>
            <a:r>
              <a:rPr lang="en-US" dirty="0"/>
              <a:t>In the </a:t>
            </a:r>
            <a:r>
              <a:rPr lang="en-US" b="1" dirty="0"/>
              <a:t>Add Folder Target</a:t>
            </a:r>
            <a:r>
              <a:rPr lang="en-US" dirty="0"/>
              <a:t> dialog box, type </a:t>
            </a:r>
            <a:r>
              <a:rPr lang="en-US" b="1" dirty="0">
                <a:hlinkClick r:id="rId4"/>
              </a:rPr>
              <a:t>\\NYC-SVR1\Proposal_docs</a:t>
            </a:r>
            <a:r>
              <a:rPr lang="en-US" dirty="0"/>
              <a:t> and then click </a:t>
            </a:r>
            <a:r>
              <a:rPr lang="en-US" b="1" dirty="0"/>
              <a:t>OK</a:t>
            </a:r>
            <a:r>
              <a:rPr lang="en-US" dirty="0"/>
              <a:t>.</a:t>
            </a:r>
            <a:endParaRPr lang="en-GB" dirty="0"/>
          </a:p>
          <a:p>
            <a:pPr marL="228600" indent="-228600">
              <a:buFont typeface="+mj-lt"/>
              <a:buAutoNum type="arabicPeriod"/>
            </a:pPr>
            <a:r>
              <a:rPr lang="en-US" dirty="0"/>
              <a:t>In the </a:t>
            </a:r>
            <a:r>
              <a:rPr lang="en-US" b="1" dirty="0"/>
              <a:t>Warning</a:t>
            </a:r>
            <a:r>
              <a:rPr lang="en-US" dirty="0"/>
              <a:t> dialog box, click </a:t>
            </a:r>
            <a:r>
              <a:rPr lang="en-US" b="1" dirty="0"/>
              <a:t>Yes</a:t>
            </a:r>
            <a:r>
              <a:rPr lang="en-US" dirty="0"/>
              <a:t> to create the shared folder.</a:t>
            </a:r>
            <a:endParaRPr lang="en-GB" dirty="0"/>
          </a:p>
          <a:p>
            <a:pPr marL="228600" indent="-228600">
              <a:buFont typeface="+mj-lt"/>
              <a:buAutoNum type="arabicPeriod"/>
            </a:pPr>
            <a:r>
              <a:rPr lang="en-US" dirty="0"/>
              <a:t>On the </a:t>
            </a:r>
            <a:r>
              <a:rPr lang="en-US" b="1" dirty="0"/>
              <a:t>Create Share</a:t>
            </a:r>
            <a:r>
              <a:rPr lang="en-US" dirty="0"/>
              <a:t> dialog box, configure the following and then click </a:t>
            </a:r>
            <a:r>
              <a:rPr lang="en-US" b="1" dirty="0"/>
              <a:t>OK</a:t>
            </a:r>
            <a:r>
              <a:rPr lang="en-US" dirty="0"/>
              <a:t>.</a:t>
            </a:r>
            <a:endParaRPr lang="en-GB" dirty="0"/>
          </a:p>
          <a:p>
            <a:pPr marL="571500" lvl="1" indent="-228600"/>
            <a:r>
              <a:rPr lang="en-US" dirty="0"/>
              <a:t>Local path of shared folder: </a:t>
            </a:r>
            <a:r>
              <a:rPr lang="en-US" b="1" dirty="0"/>
              <a:t>C:\Proposal_docs</a:t>
            </a:r>
            <a:endParaRPr lang="en-GB" dirty="0"/>
          </a:p>
          <a:p>
            <a:pPr marL="571500" lvl="1" indent="-228600"/>
            <a:r>
              <a:rPr lang="en-US" dirty="0"/>
              <a:t>Shared folder permissions: </a:t>
            </a:r>
            <a:r>
              <a:rPr lang="en-US" b="1" dirty="0"/>
              <a:t>Administrators have full access; other users have read and write permissions</a:t>
            </a:r>
            <a:endParaRPr lang="en-GB" dirty="0"/>
          </a:p>
          <a:p>
            <a:pPr marL="228600" indent="-228600">
              <a:buFont typeface="+mj-lt"/>
              <a:buAutoNum type="arabicPeriod"/>
            </a:pPr>
            <a:r>
              <a:rPr lang="en-US" dirty="0"/>
              <a:t>In the </a:t>
            </a:r>
            <a:r>
              <a:rPr lang="en-US" b="1" dirty="0"/>
              <a:t>Warning</a:t>
            </a:r>
            <a:r>
              <a:rPr lang="en-US" dirty="0"/>
              <a:t> dialog box, click </a:t>
            </a:r>
            <a:r>
              <a:rPr lang="en-US" b="1" dirty="0"/>
              <a:t>Yes</a:t>
            </a:r>
            <a:r>
              <a:rPr lang="en-US" dirty="0"/>
              <a:t> to create the folder.</a:t>
            </a:r>
            <a:endParaRPr lang="en-GB" dirty="0"/>
          </a:p>
          <a:p>
            <a:pPr marL="228600" indent="-228600">
              <a:buFont typeface="+mj-lt"/>
              <a:buAutoNum type="arabicPeriod"/>
            </a:pPr>
            <a:r>
              <a:rPr lang="en-US" dirty="0"/>
              <a:t>Click </a:t>
            </a:r>
            <a:r>
              <a:rPr lang="en-US" b="1" dirty="0"/>
              <a:t>OK</a:t>
            </a:r>
            <a:r>
              <a:rPr lang="en-US" dirty="0"/>
              <a:t> to close the </a:t>
            </a:r>
            <a:r>
              <a:rPr lang="en-US" b="1" dirty="0"/>
              <a:t>New Folder</a:t>
            </a:r>
            <a:r>
              <a:rPr lang="en-US" dirty="0"/>
              <a:t> dialog box.</a:t>
            </a:r>
            <a:endParaRPr lang="en-GB" dirty="0"/>
          </a:p>
          <a:p>
            <a:pPr marL="228600" indent="-228600">
              <a:buFont typeface="+mj-lt"/>
              <a:buAutoNum type="arabicPeriod"/>
            </a:pPr>
            <a:r>
              <a:rPr lang="en-US" dirty="0"/>
              <a:t>In the console pane, expand </a:t>
            </a:r>
            <a:r>
              <a:rPr lang="en-US" b="1" dirty="0">
                <a:hlinkClick r:id="rId3"/>
              </a:rPr>
              <a:t>\\Contoso.com\Research</a:t>
            </a:r>
            <a:r>
              <a:rPr lang="en-US" b="1" dirty="0"/>
              <a:t> </a:t>
            </a:r>
            <a:r>
              <a:rPr lang="en-US" dirty="0"/>
              <a:t>and then click </a:t>
            </a:r>
            <a:r>
              <a:rPr lang="en-US" b="1" dirty="0"/>
              <a:t>Proposals</a:t>
            </a:r>
            <a:r>
              <a:rPr lang="en-US" dirty="0"/>
              <a:t>. Explain that currently there is only one Folder Target. To provide redundancy, a second folder target can be added with DFS Replication configured. Also explain that this process would be repeated for each folder that is to be hosted within the namespace.</a:t>
            </a:r>
            <a:endParaRPr lang="en-GB" dirty="0"/>
          </a:p>
          <a:p>
            <a:pPr marL="228600" indent="-228600">
              <a:buFont typeface="+mj-lt"/>
              <a:buAutoNum type="arabicPeriod"/>
            </a:pPr>
            <a:r>
              <a:rPr lang="en-US" sz="1000" kern="1200" dirty="0" smtClean="0">
                <a:solidFill>
                  <a:schemeClr val="tx1"/>
                </a:solidFill>
                <a:effectLst/>
                <a:latin typeface="Arial" charset="0"/>
                <a:ea typeface="+mn-ea"/>
                <a:cs typeface="+mn-cs"/>
              </a:rPr>
              <a:t>To test the namespace, 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and in the </a:t>
            </a:r>
            <a:r>
              <a:rPr lang="en-US" sz="1000" b="1" kern="1200" dirty="0" smtClean="0">
                <a:solidFill>
                  <a:schemeClr val="tx1"/>
                </a:solidFill>
                <a:effectLst/>
                <a:latin typeface="Arial" charset="0"/>
                <a:ea typeface="+mn-ea"/>
                <a:cs typeface="+mn-cs"/>
              </a:rPr>
              <a:t>Search programs and files</a:t>
            </a:r>
            <a:r>
              <a:rPr lang="en-US" sz="1000" kern="1200" dirty="0" smtClean="0">
                <a:solidFill>
                  <a:schemeClr val="tx1"/>
                </a:solidFill>
                <a:effectLst/>
                <a:latin typeface="Arial" charset="0"/>
                <a:ea typeface="+mn-ea"/>
                <a:cs typeface="+mn-cs"/>
              </a:rPr>
              <a:t> box, type </a:t>
            </a:r>
            <a:r>
              <a:rPr lang="en-US" sz="1000" b="1" u="none" strike="noStrike" kern="1200" dirty="0" smtClean="0">
                <a:solidFill>
                  <a:schemeClr val="tx1"/>
                </a:solidFill>
                <a:effectLst/>
                <a:latin typeface="Arial" charset="0"/>
                <a:ea typeface="+mn-ea"/>
                <a:cs typeface="+mn-cs"/>
                <a:hlinkClick r:id="rId3"/>
              </a:rPr>
              <a:t>\\Contoso.com\Research</a:t>
            </a:r>
            <a:r>
              <a:rPr lang="en-US" sz="1000" kern="1200" dirty="0" smtClean="0">
                <a:solidFill>
                  <a:schemeClr val="tx1"/>
                </a:solidFill>
                <a:effectLst/>
                <a:latin typeface="Arial" charset="0"/>
                <a:ea typeface="+mn-ea"/>
                <a:cs typeface="+mn-cs"/>
              </a:rPr>
              <a:t>. Press ENTER. The </a:t>
            </a:r>
            <a:r>
              <a:rPr lang="en-US" sz="1000" b="1" kern="1200" dirty="0" smtClean="0">
                <a:solidFill>
                  <a:schemeClr val="tx1"/>
                </a:solidFill>
                <a:effectLst/>
                <a:latin typeface="Arial" charset="0"/>
                <a:ea typeface="+mn-ea"/>
                <a:cs typeface="+mn-cs"/>
              </a:rPr>
              <a:t>Proposals</a:t>
            </a:r>
            <a:r>
              <a:rPr lang="en-US" sz="1000" kern="1200" dirty="0" smtClean="0">
                <a:solidFill>
                  <a:schemeClr val="tx1"/>
                </a:solidFill>
                <a:effectLst/>
                <a:latin typeface="Arial" charset="0"/>
                <a:ea typeface="+mn-ea"/>
                <a:cs typeface="+mn-cs"/>
              </a:rPr>
              <a:t> folder is displayed. Close the research window</a:t>
            </a:r>
            <a:r>
              <a:rPr lang="en-US" dirty="0" smtClean="0"/>
              <a:t>.</a:t>
            </a:r>
            <a:endParaRPr lang="en-GB" dirty="0"/>
          </a:p>
          <a:p>
            <a:pPr lvl="0"/>
            <a:endParaRPr lang="en-US"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2726322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b="1" u="sng" dirty="0"/>
              <a:t>Create a new folder target for replication</a:t>
            </a:r>
            <a:endParaRPr lang="en-GB" b="1" u="sng" dirty="0"/>
          </a:p>
          <a:p>
            <a:pPr marL="228600" lvl="0" indent="-228600">
              <a:buFont typeface="+mj-lt"/>
              <a:buAutoNum type="arabicPeriod"/>
            </a:pPr>
            <a:r>
              <a:rPr lang="en-US" dirty="0"/>
              <a:t>Switch to NYC-SVR1.</a:t>
            </a:r>
            <a:endParaRPr lang="en-GB" dirty="0"/>
          </a:p>
          <a:p>
            <a:pPr marL="228600" lvl="0" indent="-228600">
              <a:buFont typeface="+mj-lt"/>
              <a:buAutoNum type="arabicPeriod"/>
            </a:pPr>
            <a:r>
              <a:rPr lang="en-US" dirty="0"/>
              <a:t>In </a:t>
            </a:r>
            <a:r>
              <a:rPr lang="en-US" b="1" dirty="0"/>
              <a:t>DFS Management</a:t>
            </a:r>
            <a:r>
              <a:rPr lang="en-US" dirty="0"/>
              <a:t>, right-click the </a:t>
            </a:r>
            <a:r>
              <a:rPr lang="en-US" b="1" dirty="0"/>
              <a:t>Proposals</a:t>
            </a:r>
            <a:r>
              <a:rPr lang="en-US" dirty="0"/>
              <a:t> folder and then click </a:t>
            </a:r>
            <a:r>
              <a:rPr lang="en-US" b="1" dirty="0"/>
              <a:t>Add Folder Target</a:t>
            </a:r>
            <a:r>
              <a:rPr lang="en-US" dirty="0"/>
              <a:t>.</a:t>
            </a:r>
            <a:endParaRPr lang="en-GB" dirty="0"/>
          </a:p>
          <a:p>
            <a:pPr marL="228600" indent="-228600">
              <a:buFont typeface="+mj-lt"/>
              <a:buAutoNum type="arabicPeriod"/>
            </a:pPr>
            <a:r>
              <a:rPr lang="en-US" dirty="0"/>
              <a:t>In the </a:t>
            </a:r>
            <a:r>
              <a:rPr lang="en-US" b="1" dirty="0"/>
              <a:t>New Folder Target</a:t>
            </a:r>
            <a:r>
              <a:rPr lang="en-US" dirty="0"/>
              <a:t> dialog box, type </a:t>
            </a:r>
            <a:r>
              <a:rPr lang="en-US" b="1" dirty="0"/>
              <a:t>\\NYC-DC1\Proposal_docs</a:t>
            </a:r>
            <a:r>
              <a:rPr lang="en-US" dirty="0"/>
              <a:t> and then click </a:t>
            </a:r>
            <a:r>
              <a:rPr lang="en-US" b="1" dirty="0"/>
              <a:t>OK</a:t>
            </a:r>
            <a:r>
              <a:rPr lang="en-US" dirty="0"/>
              <a:t>.</a:t>
            </a:r>
            <a:endParaRPr lang="en-GB" dirty="0"/>
          </a:p>
          <a:p>
            <a:pPr marL="228600" indent="-228600">
              <a:buFont typeface="+mj-lt"/>
              <a:buAutoNum type="arabicPeriod"/>
            </a:pPr>
            <a:r>
              <a:rPr lang="en-US" dirty="0"/>
              <a:t>In the </a:t>
            </a:r>
            <a:r>
              <a:rPr lang="en-US" b="1" dirty="0"/>
              <a:t>Warning</a:t>
            </a:r>
            <a:r>
              <a:rPr lang="en-US" dirty="0"/>
              <a:t> dialog box, click </a:t>
            </a:r>
            <a:r>
              <a:rPr lang="en-US" b="1" dirty="0"/>
              <a:t>Yes</a:t>
            </a:r>
            <a:r>
              <a:rPr lang="en-US" dirty="0"/>
              <a:t> to create the shared folder.</a:t>
            </a:r>
            <a:endParaRPr lang="en-GB" dirty="0"/>
          </a:p>
          <a:p>
            <a:pPr marL="228600" indent="-228600">
              <a:buFont typeface="+mj-lt"/>
              <a:buAutoNum type="arabicPeriod"/>
            </a:pPr>
            <a:r>
              <a:rPr lang="en-US" dirty="0"/>
              <a:t>On the </a:t>
            </a:r>
            <a:r>
              <a:rPr lang="en-US" b="1" dirty="0"/>
              <a:t>Create Share</a:t>
            </a:r>
            <a:r>
              <a:rPr lang="en-US" dirty="0"/>
              <a:t> dialog box, configure the following and then click </a:t>
            </a:r>
            <a:r>
              <a:rPr lang="en-US" b="1" dirty="0"/>
              <a:t>OK</a:t>
            </a:r>
            <a:r>
              <a:rPr lang="en-US" dirty="0"/>
              <a:t>.</a:t>
            </a:r>
            <a:endParaRPr lang="en-GB" dirty="0"/>
          </a:p>
          <a:p>
            <a:pPr marL="571500" lvl="1" indent="-228600"/>
            <a:r>
              <a:rPr lang="en-US" dirty="0"/>
              <a:t>Local path of shared folder: </a:t>
            </a:r>
            <a:r>
              <a:rPr lang="en-US" b="1" dirty="0"/>
              <a:t>C:\Proposal_docs</a:t>
            </a:r>
            <a:endParaRPr lang="en-GB" dirty="0"/>
          </a:p>
          <a:p>
            <a:pPr marL="571500" lvl="1" indent="-228600"/>
            <a:r>
              <a:rPr lang="en-US" dirty="0"/>
              <a:t>Shared folder permissions: </a:t>
            </a:r>
            <a:r>
              <a:rPr lang="en-US" b="1" dirty="0"/>
              <a:t>Administrators have full access; other users have read and write permissions</a:t>
            </a:r>
            <a:endParaRPr lang="en-GB" dirty="0"/>
          </a:p>
          <a:p>
            <a:pPr marL="228600" indent="-228600">
              <a:buFont typeface="+mj-lt"/>
              <a:buAutoNum type="arabicPeriod"/>
            </a:pPr>
            <a:r>
              <a:rPr lang="en-US" dirty="0"/>
              <a:t>In the </a:t>
            </a:r>
            <a:r>
              <a:rPr lang="en-US" b="1" dirty="0"/>
              <a:t>Warning</a:t>
            </a:r>
            <a:r>
              <a:rPr lang="en-US" dirty="0"/>
              <a:t> dialog box, click </a:t>
            </a:r>
            <a:r>
              <a:rPr lang="en-US" b="1" dirty="0"/>
              <a:t>Yes</a:t>
            </a:r>
            <a:r>
              <a:rPr lang="en-US" dirty="0"/>
              <a:t> to create the folder.</a:t>
            </a:r>
            <a:endParaRPr lang="en-GB" dirty="0"/>
          </a:p>
          <a:p>
            <a:pPr marL="228600" indent="-228600">
              <a:buFont typeface="+mj-lt"/>
              <a:buAutoNum type="arabicPeriod"/>
            </a:pPr>
            <a:r>
              <a:rPr lang="en-US" dirty="0"/>
              <a:t>At the </a:t>
            </a:r>
            <a:r>
              <a:rPr lang="en-US" b="1" dirty="0"/>
              <a:t>Replication</a:t>
            </a:r>
            <a:r>
              <a:rPr lang="en-US" dirty="0"/>
              <a:t> dialog box, click </a:t>
            </a:r>
            <a:r>
              <a:rPr lang="en-US" b="1" dirty="0"/>
              <a:t>Yes</a:t>
            </a:r>
            <a:r>
              <a:rPr lang="en-US" dirty="0"/>
              <a:t> to create a replication group. The </a:t>
            </a:r>
            <a:r>
              <a:rPr lang="en-US" b="1" dirty="0"/>
              <a:t>Replicate Folder Wizard</a:t>
            </a:r>
            <a:r>
              <a:rPr lang="en-US" dirty="0"/>
              <a:t> starts.</a:t>
            </a:r>
            <a:endParaRPr lang="en-GB" dirty="0"/>
          </a:p>
          <a:p>
            <a:r>
              <a:rPr lang="en-US" dirty="0"/>
              <a:t> </a:t>
            </a:r>
            <a:endParaRPr lang="en-GB" dirty="0"/>
          </a:p>
          <a:p>
            <a:pPr lvl="0"/>
            <a:r>
              <a:rPr lang="en-US" b="1" u="sng" dirty="0"/>
              <a:t>Create a new replication group</a:t>
            </a:r>
            <a:endParaRPr lang="en-GB" b="1" u="sng" dirty="0"/>
          </a:p>
          <a:p>
            <a:pPr marL="228600" lvl="0" indent="-228600">
              <a:buFont typeface="+mj-lt"/>
              <a:buAutoNum type="arabicPeriod"/>
            </a:pPr>
            <a:r>
              <a:rPr lang="en-US" dirty="0"/>
              <a:t>In the </a:t>
            </a:r>
            <a:r>
              <a:rPr lang="en-US" b="1" dirty="0"/>
              <a:t>Replicate Folder Wizard</a:t>
            </a:r>
            <a:r>
              <a:rPr lang="en-US" dirty="0"/>
              <a:t>, on the </a:t>
            </a:r>
            <a:r>
              <a:rPr lang="en-US" b="1" dirty="0"/>
              <a:t>Replication Group and Replicated Folder Name</a:t>
            </a:r>
            <a:r>
              <a:rPr lang="en-US" dirty="0"/>
              <a:t> page, accept the default entries for </a:t>
            </a:r>
            <a:r>
              <a:rPr lang="en-US" b="1" dirty="0"/>
              <a:t>Replication group name</a:t>
            </a:r>
            <a:r>
              <a:rPr lang="en-US" dirty="0"/>
              <a:t> and </a:t>
            </a:r>
            <a:r>
              <a:rPr lang="en-US" b="1" dirty="0"/>
              <a:t>Replicated folder name</a:t>
            </a:r>
            <a:r>
              <a:rPr lang="en-US" dirty="0"/>
              <a:t>. Click </a:t>
            </a:r>
            <a:r>
              <a:rPr lang="en-US" b="1" dirty="0"/>
              <a:t>Next</a:t>
            </a:r>
            <a:r>
              <a:rPr lang="en-US" dirty="0"/>
              <a:t>.</a:t>
            </a:r>
            <a:endParaRPr lang="en-GB" dirty="0"/>
          </a:p>
          <a:p>
            <a:pPr marL="228600" lvl="0" indent="-228600">
              <a:buFont typeface="+mj-lt"/>
              <a:buAutoNum type="arabicPeriod"/>
            </a:pPr>
            <a:r>
              <a:rPr lang="en-US" dirty="0"/>
              <a:t>On the </a:t>
            </a:r>
            <a:r>
              <a:rPr lang="en-US" b="1" dirty="0"/>
              <a:t>Replication Eligibility</a:t>
            </a:r>
            <a:r>
              <a:rPr lang="en-US" dirty="0"/>
              <a:t> page, take note that NYC-DC1 and NYC-SVR1 are eligible as DFS replication members. Click </a:t>
            </a:r>
            <a:r>
              <a:rPr lang="en-US" b="1" dirty="0"/>
              <a:t>Next</a:t>
            </a:r>
            <a:r>
              <a:rPr lang="en-US" dirty="0"/>
              <a:t>. </a:t>
            </a:r>
            <a:endParaRPr lang="en-GB" dirty="0"/>
          </a:p>
          <a:p>
            <a:pPr marL="228600" lvl="0" indent="-228600">
              <a:buFont typeface="+mj-lt"/>
              <a:buAutoNum type="arabicPeriod"/>
            </a:pPr>
            <a:r>
              <a:rPr lang="en-US" dirty="0"/>
              <a:t>On the </a:t>
            </a:r>
            <a:r>
              <a:rPr lang="en-US" b="1" dirty="0"/>
              <a:t>Primary Member</a:t>
            </a:r>
            <a:r>
              <a:rPr lang="en-US" dirty="0"/>
              <a:t> page, select </a:t>
            </a:r>
            <a:r>
              <a:rPr lang="en-US" b="1" dirty="0"/>
              <a:t>NYC-SVR1</a:t>
            </a:r>
            <a:r>
              <a:rPr lang="en-US" dirty="0"/>
              <a:t> as the primary member. Click </a:t>
            </a:r>
            <a:r>
              <a:rPr lang="en-US" b="1" dirty="0"/>
              <a:t>Next</a:t>
            </a:r>
            <a:r>
              <a:rPr lang="en-US" dirty="0"/>
              <a:t>.</a:t>
            </a:r>
            <a:endParaRPr lang="en-GB" dirty="0"/>
          </a:p>
          <a:p>
            <a:pPr marL="228600" lvl="0" indent="-228600">
              <a:buFont typeface="+mj-lt"/>
              <a:buAutoNum type="arabicPeriod"/>
            </a:pPr>
            <a:r>
              <a:rPr lang="en-US" dirty="0"/>
              <a:t>On the </a:t>
            </a:r>
            <a:r>
              <a:rPr lang="en-US" b="1" dirty="0"/>
              <a:t>Topology Selection</a:t>
            </a:r>
            <a:r>
              <a:rPr lang="en-US" dirty="0"/>
              <a:t> page, leave the default selection of </a:t>
            </a:r>
            <a:r>
              <a:rPr lang="en-US" b="1" dirty="0"/>
              <a:t>Full mesh</a:t>
            </a:r>
            <a:r>
              <a:rPr lang="en-US" dirty="0"/>
              <a:t>, which will replicate all data between all members of the replication group. If you had three or more members within the replication group, you can also choose </a:t>
            </a:r>
            <a:r>
              <a:rPr lang="en-US" b="1" dirty="0"/>
              <a:t>Hub and spoke</a:t>
            </a:r>
            <a:r>
              <a:rPr lang="en-US" dirty="0"/>
              <a:t>, which allows you to configure a publication scenario where data is replicated from a common hub to the rest of the members. You can also choose </a:t>
            </a:r>
            <a:r>
              <a:rPr lang="en-US" b="1" dirty="0"/>
              <a:t>No topology</a:t>
            </a:r>
            <a:r>
              <a:rPr lang="en-US" dirty="0"/>
              <a:t>, which allows you to configure the topology at a later time. Click </a:t>
            </a:r>
            <a:r>
              <a:rPr lang="en-US" b="1" dirty="0"/>
              <a:t>Next</a:t>
            </a:r>
            <a:r>
              <a:rPr lang="en-US" dirty="0"/>
              <a:t>.</a:t>
            </a:r>
            <a:endParaRPr lang="en-GB" dirty="0"/>
          </a:p>
          <a:p>
            <a:pPr marL="228600" lvl="0" indent="-228600">
              <a:buFont typeface="+mj-lt"/>
              <a:buAutoNum type="arabicPeriod"/>
            </a:pPr>
            <a:r>
              <a:rPr lang="en-US" dirty="0"/>
              <a:t>On the </a:t>
            </a:r>
            <a:r>
              <a:rPr lang="en-US" b="1" dirty="0"/>
              <a:t>Replication Group Schedule and Bandwidth</a:t>
            </a:r>
            <a:r>
              <a:rPr lang="en-US" dirty="0"/>
              <a:t> page, leave the default selection of Replicate continuously. Then, configure the setting to use Full bandwidth. Note that you can also choose a specific schedule to replicate during specified days and times. Click </a:t>
            </a:r>
            <a:r>
              <a:rPr lang="en-US" b="1" dirty="0"/>
              <a:t>Next</a:t>
            </a:r>
            <a:r>
              <a:rPr lang="en-US" dirty="0"/>
              <a:t>.</a:t>
            </a:r>
            <a:endParaRPr lang="en-GB" dirty="0"/>
          </a:p>
          <a:p>
            <a:pPr marL="228600" lvl="0" indent="-228600">
              <a:buFont typeface="+mj-lt"/>
              <a:buAutoNum type="arabicPeriod"/>
            </a:pPr>
            <a:r>
              <a:rPr lang="en-US" dirty="0"/>
              <a:t>On the </a:t>
            </a:r>
            <a:r>
              <a:rPr lang="en-US" b="1" dirty="0"/>
              <a:t>Review Settings and Create Replication Group</a:t>
            </a:r>
            <a:r>
              <a:rPr lang="en-US" dirty="0"/>
              <a:t> page, click </a:t>
            </a:r>
            <a:r>
              <a:rPr lang="en-US" b="1" dirty="0"/>
              <a:t>Create</a:t>
            </a:r>
            <a:r>
              <a:rPr lang="en-US" dirty="0"/>
              <a:t>.</a:t>
            </a:r>
            <a:endParaRPr lang="en-GB" dirty="0"/>
          </a:p>
          <a:p>
            <a:pPr marL="228600" lvl="0" indent="-228600">
              <a:buFont typeface="+mj-lt"/>
              <a:buAutoNum type="arabicPeriod"/>
            </a:pPr>
            <a:r>
              <a:rPr lang="en-US" dirty="0"/>
              <a:t>On the </a:t>
            </a:r>
            <a:r>
              <a:rPr lang="en-US" b="1" dirty="0"/>
              <a:t>Confirmation</a:t>
            </a:r>
            <a:r>
              <a:rPr lang="en-US" dirty="0"/>
              <a:t> page, ensure that all tasks are successful and then click </a:t>
            </a:r>
            <a:r>
              <a:rPr lang="en-US" b="1" dirty="0"/>
              <a:t>Close</a:t>
            </a:r>
            <a:r>
              <a:rPr lang="en-US" dirty="0"/>
              <a:t>. Take note of the </a:t>
            </a:r>
            <a:r>
              <a:rPr lang="en-US" b="1" dirty="0"/>
              <a:t>Replication Delay</a:t>
            </a:r>
            <a:r>
              <a:rPr lang="en-US" dirty="0"/>
              <a:t> warning and then click </a:t>
            </a:r>
            <a:r>
              <a:rPr lang="en-US" b="1" dirty="0"/>
              <a:t>OK</a:t>
            </a:r>
            <a:r>
              <a:rPr lang="en-US" dirty="0"/>
              <a:t>.</a:t>
            </a:r>
            <a:endParaRPr lang="en-GB" dirty="0"/>
          </a:p>
          <a:p>
            <a:pPr marL="228600" lvl="0" indent="-228600">
              <a:buFont typeface="+mj-lt"/>
              <a:buAutoNum type="arabicPeriod"/>
            </a:pPr>
            <a:r>
              <a:rPr lang="en-US" dirty="0"/>
              <a:t>In the console pane, expand </a:t>
            </a:r>
            <a:r>
              <a:rPr lang="en-US" b="1" dirty="0"/>
              <a:t>Replication</a:t>
            </a:r>
            <a:r>
              <a:rPr lang="en-US" dirty="0"/>
              <a:t>.</a:t>
            </a:r>
            <a:endParaRPr lang="en-GB" dirty="0"/>
          </a:p>
          <a:p>
            <a:pPr marL="228600" lvl="0" indent="-228600">
              <a:buFont typeface="+mj-lt"/>
              <a:buAutoNum type="arabicPeriod"/>
            </a:pPr>
            <a:r>
              <a:rPr lang="en-US" dirty="0"/>
              <a:t>Under </a:t>
            </a:r>
            <a:r>
              <a:rPr lang="en-US" b="1" dirty="0"/>
              <a:t>Replication</a:t>
            </a:r>
            <a:r>
              <a:rPr lang="en-US" dirty="0"/>
              <a:t>, click </a:t>
            </a:r>
            <a:r>
              <a:rPr lang="en-US" b="1" dirty="0"/>
              <a:t>contoso.com\research\proposals</a:t>
            </a:r>
            <a:r>
              <a:rPr lang="en-US" dirty="0"/>
              <a:t>. Click and discuss each of the tabs in the details pane.</a:t>
            </a:r>
            <a:endParaRPr lang="en-GB" dirty="0"/>
          </a:p>
          <a:p>
            <a:r>
              <a:rPr lang="en-US" dirty="0"/>
              <a:t> </a:t>
            </a:r>
            <a:endParaRPr lang="en-GB" dirty="0"/>
          </a:p>
          <a:p>
            <a:r>
              <a:rPr lang="en-US" b="1" dirty="0"/>
              <a:t>Note:</a:t>
            </a:r>
            <a:r>
              <a:rPr lang="en-US" dirty="0"/>
              <a:t> Leave all virtual machines in their current state for the subsequent demonstration.</a:t>
            </a:r>
            <a:endParaRPr lang="en-GB" dirty="0"/>
          </a:p>
          <a:p>
            <a:endParaRPr lang="en-GB" dirty="0"/>
          </a:p>
          <a:p>
            <a:pPr marL="0" lvl="0" indent="0">
              <a:buFont typeface="+mj-lt"/>
              <a:buNone/>
            </a:pPr>
            <a:endParaRPr lang="en-GB" dirty="0"/>
          </a:p>
          <a:p>
            <a:pPr marL="0" lvl="0" indent="0">
              <a:buFont typeface="+mj-lt"/>
              <a:buNone/>
            </a:pP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5" name="Header Placeholder 4"/>
          <p:cNvSpPr>
            <a:spLocks noGrp="1"/>
          </p:cNvSpPr>
          <p:nvPr>
            <p:ph type="hdr" sz="quarter" idx="11"/>
          </p:nvPr>
        </p:nvSpPr>
        <p:spPr/>
        <p:txBody>
          <a:bodyPr/>
          <a:lstStyle/>
          <a:p>
            <a:r>
              <a:rPr lang="en-US" dirty="0" smtClean="0"/>
              <a:t>Module 10: Provisioning Data and Storage</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27263224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6.png"/><Relationship Id="rId7" Type="http://schemas.openxmlformats.org/officeDocument/2006/relationships/image" Target="../media/image28.png"/><Relationship Id="rId12"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30.png"/><Relationship Id="rId5" Type="http://schemas.openxmlformats.org/officeDocument/2006/relationships/image" Target="../media/image38.png"/><Relationship Id="rId10" Type="http://schemas.openxmlformats.org/officeDocument/2006/relationships/image" Target="../media/image41.png"/><Relationship Id="rId4" Type="http://schemas.openxmlformats.org/officeDocument/2006/relationships/image" Target="../media/image37.png"/><Relationship Id="rId9" Type="http://schemas.openxmlformats.org/officeDocument/2006/relationships/image" Target="../media/image4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4.xml"/><Relationship Id="rId16"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1.png"/><Relationship Id="rId4" Type="http://schemas.openxmlformats.org/officeDocument/2006/relationships/image" Target="../media/image23.pn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a:xfrm>
            <a:off x="3448050" y="2720975"/>
            <a:ext cx="4152900" cy="1181554"/>
          </a:xfrm>
        </p:spPr>
        <p:txBody>
          <a:bodyPr/>
          <a:lstStyle/>
          <a:p>
            <a:r>
              <a:rPr lang="en-US" dirty="0" smtClean="0"/>
              <a:t>Module 10</a:t>
            </a:r>
          </a:p>
          <a:p>
            <a:r>
              <a:rPr lang="en-US" dirty="0"/>
              <a:t>Provisioning Data and Storage</a:t>
            </a:r>
            <a:endParaRPr lang="en-US" dirty="0" smtClean="0"/>
          </a:p>
        </p:txBody>
      </p:sp>
    </p:spTree>
    <p:extLst>
      <p:ext uri="{BB962C8B-B14F-4D97-AF65-F5344CB8AC3E}">
        <p14:creationId xmlns:p14="http://schemas.microsoft.com/office/powerpoint/2010/main" xmlns=""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2: Planning and Implementing BranchCache</a:t>
            </a:r>
          </a:p>
        </p:txBody>
      </p:sp>
      <p:sp>
        <p:nvSpPr>
          <p:cNvPr id="6147" name="Rectangle 3"/>
          <p:cNvSpPr>
            <a:spLocks noGrp="1" noChangeArrowheads="1"/>
          </p:cNvSpPr>
          <p:nvPr>
            <p:ph type="body" idx="1"/>
          </p:nvPr>
        </p:nvSpPr>
        <p:spPr/>
        <p:txBody>
          <a:bodyPr/>
          <a:lstStyle/>
          <a:p>
            <a:r>
              <a:rPr lang="en-GB" dirty="0" smtClean="0"/>
              <a:t>What Is BranchCache?</a:t>
            </a:r>
          </a:p>
          <a:p>
            <a:r>
              <a:rPr lang="en-GB" dirty="0" smtClean="0"/>
              <a:t>Selecting a BranchCache Mode</a:t>
            </a:r>
          </a:p>
          <a:p>
            <a:r>
              <a:rPr lang="en-GB" dirty="0" smtClean="0"/>
              <a:t>Implementing BranchCache</a:t>
            </a:r>
          </a:p>
          <a:p>
            <a:r>
              <a:rPr lang="en-GB" dirty="0" smtClean="0"/>
              <a:t>Demonstration: How to Configure BranchCache</a:t>
            </a:r>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xmlns="" val="21089613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a:t>
            </a:r>
            <a:r>
              <a:rPr lang="en-GB" dirty="0" smtClean="0"/>
              <a:t>BranchCache?</a:t>
            </a:r>
            <a:endParaRPr lang="en-GB" dirty="0"/>
          </a:p>
        </p:txBody>
      </p:sp>
      <p:sp>
        <p:nvSpPr>
          <p:cNvPr id="4" name="Rounded Rectangle 849923"/>
          <p:cNvSpPr>
            <a:spLocks noChangeArrowheads="1"/>
          </p:cNvSpPr>
          <p:nvPr/>
        </p:nvSpPr>
        <p:spPr bwMode="auto">
          <a:xfrm>
            <a:off x="198292" y="2816425"/>
            <a:ext cx="8583168" cy="2921000"/>
          </a:xfrm>
          <a:prstGeom prst="roundRect">
            <a:avLst>
              <a:gd name="adj" fmla="val 4167"/>
            </a:avLst>
          </a:prstGeom>
          <a:solidFill>
            <a:srgbClr val="DEE7F1"/>
          </a:solidFill>
          <a:ln w="9525" algn="ctr">
            <a:solidFill>
              <a:srgbClr val="333333"/>
            </a:solidFill>
            <a:round/>
            <a:headEnd/>
            <a:tailEnd/>
          </a:ln>
        </p:spPr>
        <p:txBody>
          <a:bodyPr/>
          <a:lstStyle/>
          <a:p>
            <a:pPr algn="l"/>
            <a:r>
              <a:rPr lang="en-US" dirty="0" smtClean="0"/>
              <a:t>BranchCache:</a:t>
            </a:r>
            <a:endParaRPr lang="en-US" dirty="0"/>
          </a:p>
        </p:txBody>
      </p:sp>
      <p:sp>
        <p:nvSpPr>
          <p:cNvPr id="5" name="Rounded Rectangle 812102"/>
          <p:cNvSpPr>
            <a:spLocks noChangeArrowheads="1"/>
          </p:cNvSpPr>
          <p:nvPr/>
        </p:nvSpPr>
        <p:spPr bwMode="auto">
          <a:xfrm>
            <a:off x="457864" y="4007177"/>
            <a:ext cx="8070627" cy="1311148"/>
          </a:xfrm>
          <a:prstGeom prst="roundRect">
            <a:avLst>
              <a:gd name="adj" fmla="val 4167"/>
            </a:avLst>
          </a:prstGeom>
          <a:solidFill>
            <a:srgbClr val="F2E7CE"/>
          </a:solidFill>
          <a:ln w="9525" algn="ctr">
            <a:solidFill>
              <a:srgbClr val="333333"/>
            </a:solidFill>
            <a:round/>
            <a:headEnd/>
            <a:tailEnd/>
          </a:ln>
          <a:effectLst/>
        </p:spPr>
        <p:txBody>
          <a:bodyPr wrap="none" anchor="ctr"/>
          <a:lstStyle/>
          <a:p>
            <a:pPr indent="-228600">
              <a:lnSpc>
                <a:spcPct val="90000"/>
              </a:lnSpc>
              <a:spcBef>
                <a:spcPct val="40000"/>
              </a:spcBef>
              <a:buClr>
                <a:srgbClr val="006699"/>
              </a:buClr>
              <a:buSzPct val="90000"/>
              <a:buFontTx/>
              <a:buChar char="•"/>
              <a:defRPr/>
            </a:pPr>
            <a:r>
              <a:rPr lang="en-US" dirty="0" smtClean="0"/>
              <a:t> Supports the following protocols:</a:t>
            </a:r>
          </a:p>
          <a:p>
            <a:pPr lvl="1" indent="-228600">
              <a:lnSpc>
                <a:spcPct val="90000"/>
              </a:lnSpc>
              <a:spcBef>
                <a:spcPct val="40000"/>
              </a:spcBef>
              <a:buClr>
                <a:srgbClr val="006699"/>
              </a:buClr>
              <a:buSzPct val="90000"/>
              <a:buFontTx/>
              <a:buChar char="•"/>
              <a:defRPr/>
            </a:pPr>
            <a:r>
              <a:rPr lang="en-US" sz="1600" dirty="0" smtClean="0"/>
              <a:t>HTTP/HTTPS</a:t>
            </a:r>
          </a:p>
          <a:p>
            <a:pPr lvl="1" indent="-228600">
              <a:lnSpc>
                <a:spcPct val="90000"/>
              </a:lnSpc>
              <a:spcBef>
                <a:spcPct val="40000"/>
              </a:spcBef>
              <a:buClr>
                <a:srgbClr val="006699"/>
              </a:buClr>
              <a:buSzPct val="90000"/>
              <a:buFontTx/>
              <a:buChar char="•"/>
              <a:defRPr/>
            </a:pPr>
            <a:r>
              <a:rPr lang="en-US" sz="1600" dirty="0" smtClean="0"/>
              <a:t>SMB</a:t>
            </a:r>
          </a:p>
          <a:p>
            <a:pPr lvl="1" indent="-228600">
              <a:lnSpc>
                <a:spcPct val="90000"/>
              </a:lnSpc>
              <a:spcBef>
                <a:spcPct val="40000"/>
              </a:spcBef>
              <a:buClr>
                <a:srgbClr val="006699"/>
              </a:buClr>
              <a:buSzPct val="90000"/>
              <a:buFontTx/>
              <a:buChar char="•"/>
              <a:defRPr/>
            </a:pPr>
            <a:r>
              <a:rPr lang="en-US" sz="1600" dirty="0" smtClean="0"/>
              <a:t>BITS</a:t>
            </a:r>
          </a:p>
        </p:txBody>
      </p:sp>
      <p:sp>
        <p:nvSpPr>
          <p:cNvPr id="6" name="AutoShape 13"/>
          <p:cNvSpPr>
            <a:spLocks noChangeArrowheads="1"/>
          </p:cNvSpPr>
          <p:nvPr/>
        </p:nvSpPr>
        <p:spPr bwMode="auto">
          <a:xfrm>
            <a:off x="461084" y="3290786"/>
            <a:ext cx="8067514" cy="592439"/>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buSzPct val="90000"/>
              <a:buFontTx/>
              <a:buChar char="•"/>
              <a:defRPr/>
            </a:pPr>
            <a:r>
              <a:rPr lang="en-US" dirty="0" smtClean="0"/>
              <a:t> Reduces WAN utilization</a:t>
            </a:r>
          </a:p>
        </p:txBody>
      </p:sp>
      <p:sp>
        <p:nvSpPr>
          <p:cNvPr id="7" name="AutoShape 6"/>
          <p:cNvSpPr>
            <a:spLocks noChangeArrowheads="1"/>
          </p:cNvSpPr>
          <p:nvPr/>
        </p:nvSpPr>
        <p:spPr bwMode="auto">
          <a:xfrm>
            <a:off x="198292" y="942472"/>
            <a:ext cx="8583168" cy="1528048"/>
          </a:xfrm>
          <a:prstGeom prst="roundRect">
            <a:avLst>
              <a:gd name="adj" fmla="val 12106"/>
            </a:avLst>
          </a:prstGeom>
          <a:gradFill rotWithShape="1">
            <a:gsLst>
              <a:gs pos="0">
                <a:srgbClr val="EAABA0"/>
              </a:gs>
              <a:gs pos="100000">
                <a:srgbClr val="F6D9D4"/>
              </a:gs>
            </a:gsLst>
            <a:lin ang="2700000" scaled="1"/>
          </a:gradFill>
          <a:ln w="9525" algn="ctr">
            <a:solidFill>
              <a:srgbClr val="4D4D4D"/>
            </a:solidFill>
            <a:round/>
            <a:headEnd/>
            <a:tailEnd/>
          </a:ln>
          <a:effectLst>
            <a:outerShdw dist="35921" dir="2700000" algn="ctr" rotWithShape="0">
              <a:srgbClr val="777777">
                <a:alpha val="50000"/>
              </a:srgbClr>
            </a:outerShdw>
          </a:effectLst>
        </p:spPr>
        <p:txBody>
          <a:bodyPr wrap="square" lIns="182880" tIns="91440" bIns="91440" anchor="ctr">
            <a:spAutoFit/>
          </a:bodyPr>
          <a:lstStyle/>
          <a:p>
            <a:pPr>
              <a:lnSpc>
                <a:spcPct val="90000"/>
              </a:lnSpc>
              <a:defRPr/>
            </a:pPr>
            <a:r>
              <a:rPr lang="en-US" dirty="0"/>
              <a:t>The BranchCache feature in Windows Server 2008 R2 and Windows 7 reduces the network utilization on WAN connections between branch offices and headquarters by locally caching frequently used files on computers in the branch office</a:t>
            </a:r>
            <a:endParaRPr lang="en-US" dirty="0">
              <a:solidFill>
                <a:schemeClr val="tx2"/>
              </a:solidFill>
            </a:endParaRPr>
          </a:p>
        </p:txBody>
      </p:sp>
    </p:spTree>
    <p:extLst>
      <p:ext uri="{BB962C8B-B14F-4D97-AF65-F5344CB8AC3E}">
        <p14:creationId xmlns:p14="http://schemas.microsoft.com/office/powerpoint/2010/main" xmlns="" val="23041420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Selecting a BranchCache Mode</a:t>
            </a:r>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575690" y="1364310"/>
            <a:ext cx="2551321" cy="131782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94069" y="968015"/>
            <a:ext cx="1159183" cy="86938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23707" y="1982017"/>
            <a:ext cx="749112" cy="67192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563560" y="2025775"/>
            <a:ext cx="385775" cy="60752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432966" y="1652945"/>
            <a:ext cx="749112" cy="671925"/>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372819" y="1696703"/>
            <a:ext cx="385775" cy="60752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92995" y="4064728"/>
            <a:ext cx="3301074" cy="1705098"/>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124623" y="3673134"/>
            <a:ext cx="1499831" cy="1124874"/>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358875" y="4467634"/>
            <a:ext cx="969252" cy="869383"/>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281053" y="4524251"/>
            <a:ext cx="499142" cy="786051"/>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999478" y="4765314"/>
            <a:ext cx="969252" cy="869383"/>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921656" y="4821931"/>
            <a:ext cx="499142" cy="786051"/>
          </a:xfrm>
          <a:prstGeom prst="rect">
            <a:avLst/>
          </a:prstGeom>
        </p:spPr>
      </p:pic>
      <p:sp>
        <p:nvSpPr>
          <p:cNvPr id="16" name="Line 78"/>
          <p:cNvSpPr>
            <a:spLocks noChangeShapeType="1"/>
          </p:cNvSpPr>
          <p:nvPr/>
        </p:nvSpPr>
        <p:spPr bwMode="auto">
          <a:xfrm rot="5400000" flipV="1">
            <a:off x="1949307" y="2882909"/>
            <a:ext cx="1785493" cy="1383956"/>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dirty="0"/>
          </a:p>
        </p:txBody>
      </p:sp>
      <p:sp>
        <p:nvSpPr>
          <p:cNvPr id="17" name="Line 78"/>
          <p:cNvSpPr>
            <a:spLocks noChangeShapeType="1"/>
          </p:cNvSpPr>
          <p:nvPr/>
        </p:nvSpPr>
        <p:spPr bwMode="auto">
          <a:xfrm rot="5400000" flipH="1" flipV="1">
            <a:off x="3658564" y="491974"/>
            <a:ext cx="504884" cy="3521859"/>
          </a:xfrm>
          <a:prstGeom prst="line">
            <a:avLst/>
          </a:prstGeom>
          <a:noFill/>
          <a:ln w="57150">
            <a:solidFill>
              <a:srgbClr val="CC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dirty="0"/>
          </a:p>
        </p:txBody>
      </p:sp>
      <p:pic>
        <p:nvPicPr>
          <p:cNvPr id="18" name="Picture 1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671936" y="1490521"/>
            <a:ext cx="593587" cy="698337"/>
          </a:xfrm>
          <a:prstGeom prst="rect">
            <a:avLst/>
          </a:prstGeom>
        </p:spPr>
      </p:pic>
      <p:grpSp>
        <p:nvGrpSpPr>
          <p:cNvPr id="19" name="Group 18"/>
          <p:cNvGrpSpPr/>
          <p:nvPr/>
        </p:nvGrpSpPr>
        <p:grpSpPr>
          <a:xfrm>
            <a:off x="803614" y="1173177"/>
            <a:ext cx="3321009" cy="1716395"/>
            <a:chOff x="509586" y="2248215"/>
            <a:chExt cx="3970238" cy="2051936"/>
          </a:xfrm>
        </p:grpSpPr>
        <p:pic>
          <p:nvPicPr>
            <p:cNvPr id="20" name="Picture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9586" y="2871787"/>
              <a:ext cx="3970238" cy="1428364"/>
            </a:xfrm>
            <a:prstGeom prst="rect">
              <a:avLst/>
            </a:prstGeom>
          </p:spPr>
        </p:pic>
        <p:pic>
          <p:nvPicPr>
            <p:cNvPr id="21" name="Picture 20"/>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878085" y="2248215"/>
              <a:ext cx="1032011" cy="1247143"/>
            </a:xfrm>
            <a:prstGeom prst="rect">
              <a:avLst/>
            </a:prstGeom>
          </p:spPr>
        </p:pic>
        <p:pic>
          <p:nvPicPr>
            <p:cNvPr id="22" name="Picture 21"/>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846214" y="2674736"/>
              <a:ext cx="1250260" cy="1166078"/>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494073" y="3389036"/>
              <a:ext cx="768024" cy="903556"/>
            </a:xfrm>
            <a:prstGeom prst="rect">
              <a:avLst/>
            </a:prstGeom>
          </p:spPr>
        </p:pic>
      </p:grpSp>
      <p:sp>
        <p:nvSpPr>
          <p:cNvPr id="24" name="AutoShape 4"/>
          <p:cNvSpPr>
            <a:spLocks noChangeArrowheads="1"/>
          </p:cNvSpPr>
          <p:nvPr/>
        </p:nvSpPr>
        <p:spPr bwMode="auto">
          <a:xfrm>
            <a:off x="1575591" y="2699072"/>
            <a:ext cx="1991519" cy="381000"/>
          </a:xfrm>
          <a:prstGeom prst="roundRect">
            <a:avLst>
              <a:gd name="adj" fmla="val 16667"/>
            </a:avLst>
          </a:prstGeom>
          <a:solidFill>
            <a:srgbClr val="8DACD0"/>
          </a:solidFill>
          <a:ln w="9525" algn="ctr">
            <a:solidFill>
              <a:schemeClr val="tx1"/>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1"/>
                </a:solidFill>
                <a:effectLst/>
                <a:cs typeface="Arial" pitchFamily="34" charset="0"/>
              </a:rPr>
              <a:t>Head Office</a:t>
            </a:r>
            <a:endParaRPr kumimoji="0" lang="en-US" sz="160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AutoShape 4"/>
          <p:cNvSpPr>
            <a:spLocks noChangeArrowheads="1"/>
          </p:cNvSpPr>
          <p:nvPr/>
        </p:nvSpPr>
        <p:spPr bwMode="auto">
          <a:xfrm>
            <a:off x="3092995" y="5444196"/>
            <a:ext cx="3301074" cy="746539"/>
          </a:xfrm>
          <a:prstGeom prst="roundRect">
            <a:avLst>
              <a:gd name="adj" fmla="val 16667"/>
            </a:avLst>
          </a:prstGeom>
          <a:solidFill>
            <a:srgbClr val="8DACD0"/>
          </a:solidFill>
          <a:ln w="9525" algn="ctr">
            <a:solidFill>
              <a:schemeClr val="tx1"/>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1"/>
                </a:solidFill>
                <a:effectLst/>
                <a:cs typeface="Arial" pitchFamily="34" charset="0"/>
              </a:rPr>
              <a:t>Branch Office </a:t>
            </a:r>
            <a:br>
              <a:rPr kumimoji="0" lang="en-US" sz="1600" i="0" u="none" strike="noStrike" cap="none" normalizeH="0" baseline="0" dirty="0" smtClean="0">
                <a:ln>
                  <a:noFill/>
                </a:ln>
                <a:solidFill>
                  <a:schemeClr val="tx1"/>
                </a:solidFill>
                <a:effectLst/>
                <a:cs typeface="Arial" pitchFamily="34" charset="0"/>
              </a:rPr>
            </a:br>
            <a:r>
              <a:rPr kumimoji="0" lang="en-US" sz="1600" i="0" u="none" strike="noStrike" cap="none" normalizeH="0" baseline="0" dirty="0" smtClean="0">
                <a:ln>
                  <a:noFill/>
                </a:ln>
                <a:solidFill>
                  <a:schemeClr val="tx1"/>
                </a:solidFill>
                <a:effectLst/>
                <a:cs typeface="Arial" pitchFamily="34" charset="0"/>
              </a:rPr>
              <a:t>(Distributed Cache Mode)</a:t>
            </a:r>
            <a:endParaRPr kumimoji="0" lang="en-US" sz="1600" i="0" u="none" strike="noStrike" cap="none" normalizeH="0" baseline="0" dirty="0" smtClean="0">
              <a:ln>
                <a:noFill/>
              </a:ln>
              <a:solidFill>
                <a:schemeClr val="tx1"/>
              </a:solidFill>
              <a:effectLst/>
              <a:latin typeface="Arial" pitchFamily="34" charset="0"/>
              <a:cs typeface="Arial" pitchFamily="34" charset="0"/>
            </a:endParaRPr>
          </a:p>
        </p:txBody>
      </p:sp>
      <p:sp>
        <p:nvSpPr>
          <p:cNvPr id="26" name="AutoShape 4"/>
          <p:cNvSpPr>
            <a:spLocks noChangeArrowheads="1"/>
          </p:cNvSpPr>
          <p:nvPr/>
        </p:nvSpPr>
        <p:spPr bwMode="auto">
          <a:xfrm>
            <a:off x="5298798" y="2505348"/>
            <a:ext cx="3301074" cy="746539"/>
          </a:xfrm>
          <a:prstGeom prst="roundRect">
            <a:avLst>
              <a:gd name="adj" fmla="val 16667"/>
            </a:avLst>
          </a:prstGeom>
          <a:solidFill>
            <a:srgbClr val="8DACD0"/>
          </a:solidFill>
          <a:ln w="9525" algn="ctr">
            <a:solidFill>
              <a:schemeClr val="tx1"/>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1"/>
                </a:solidFill>
                <a:effectLst/>
                <a:cs typeface="Arial" pitchFamily="34" charset="0"/>
              </a:rPr>
              <a:t>Branch Office </a:t>
            </a:r>
            <a:br>
              <a:rPr kumimoji="0" lang="en-US" sz="1600" i="0" u="none" strike="noStrike" cap="none" normalizeH="0" baseline="0" dirty="0" smtClean="0">
                <a:ln>
                  <a:noFill/>
                </a:ln>
                <a:solidFill>
                  <a:schemeClr val="tx1"/>
                </a:solidFill>
                <a:effectLst/>
                <a:cs typeface="Arial" pitchFamily="34" charset="0"/>
              </a:rPr>
            </a:br>
            <a:r>
              <a:rPr kumimoji="0" lang="en-US" sz="1600" i="0" u="none" strike="noStrike" cap="none" normalizeH="0" baseline="0" dirty="0" smtClean="0">
                <a:ln>
                  <a:noFill/>
                </a:ln>
                <a:solidFill>
                  <a:schemeClr val="tx1"/>
                </a:solidFill>
                <a:effectLst/>
                <a:cs typeface="Arial" pitchFamily="34" charset="0"/>
              </a:rPr>
              <a:t>(Hosted Cache Mode)</a:t>
            </a:r>
            <a:endParaRPr kumimoji="0" lang="en-US" sz="160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0619752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Implementing BranchCache</a:t>
            </a:r>
          </a:p>
        </p:txBody>
      </p:sp>
      <p:sp>
        <p:nvSpPr>
          <p:cNvPr id="4" name="AutoShape 3"/>
          <p:cNvSpPr>
            <a:spLocks noChangeArrowheads="1"/>
          </p:cNvSpPr>
          <p:nvPr/>
        </p:nvSpPr>
        <p:spPr bwMode="auto">
          <a:xfrm>
            <a:off x="457200" y="926592"/>
            <a:ext cx="8208963" cy="5367528"/>
          </a:xfrm>
          <a:prstGeom prst="roundRect">
            <a:avLst>
              <a:gd name="adj" fmla="val 4167"/>
            </a:avLst>
          </a:prstGeom>
          <a:solidFill>
            <a:srgbClr val="DEE7F1"/>
          </a:solidFill>
          <a:ln w="9525" algn="ctr">
            <a:solidFill>
              <a:srgbClr val="333333"/>
            </a:solidFill>
            <a:round/>
            <a:headEnd/>
            <a:tailEnd/>
          </a:ln>
        </p:spPr>
        <p:txBody>
          <a:bodyPr/>
          <a:lstStyle/>
          <a:p>
            <a:pPr marL="0" marR="0" lvl="0" indent="0" defTabSz="914400" eaLnBrk="1" latinLnBrk="0" hangingPunct="1">
              <a:lnSpc>
                <a:spcPct val="100000"/>
              </a:lnSpc>
              <a:buClrTx/>
              <a:buSzTx/>
              <a:buFontTx/>
              <a:buNone/>
              <a:tabLst/>
            </a:pPr>
            <a:endParaRPr lang="en-US" dirty="0" smtClean="0"/>
          </a:p>
        </p:txBody>
      </p:sp>
      <p:sp>
        <p:nvSpPr>
          <p:cNvPr id="5" name="Text Box 18"/>
          <p:cNvSpPr txBox="1">
            <a:spLocks noChangeArrowheads="1"/>
          </p:cNvSpPr>
          <p:nvPr/>
        </p:nvSpPr>
        <p:spPr bwMode="auto">
          <a:xfrm>
            <a:off x="1327150" y="1623695"/>
            <a:ext cx="1974850" cy="366713"/>
          </a:xfrm>
          <a:prstGeom prst="rect">
            <a:avLst/>
          </a:prstGeom>
          <a:noFill/>
          <a:ln w="2857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AutoShape 12"/>
          <p:cNvSpPr>
            <a:spLocks noChangeArrowheads="1"/>
          </p:cNvSpPr>
          <p:nvPr/>
        </p:nvSpPr>
        <p:spPr bwMode="auto">
          <a:xfrm>
            <a:off x="838202" y="1402080"/>
            <a:ext cx="3643321" cy="2169478"/>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0000"/>
              </a:solidFill>
              <a:effectLst/>
              <a:latin typeface="Verdana"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0000"/>
              </a:solidFill>
              <a:effectLst/>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Verdana" pitchFamily="34" charset="0"/>
                <a:cs typeface="Arial" pitchFamily="34" charset="0"/>
              </a:rPr>
              <a:t> Install the BranchCache feature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Verdana"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7" name="Group 4"/>
          <p:cNvGrpSpPr>
            <a:grpSpLocks/>
          </p:cNvGrpSpPr>
          <p:nvPr/>
        </p:nvGrpSpPr>
        <p:grpSpPr bwMode="auto">
          <a:xfrm>
            <a:off x="689548" y="1045464"/>
            <a:ext cx="935040" cy="965200"/>
            <a:chOff x="1348" y="3079"/>
            <a:chExt cx="677" cy="699"/>
          </a:xfrm>
        </p:grpSpPr>
        <p:pic>
          <p:nvPicPr>
            <p:cNvPr id="8" name="Picture 5" descr="Server"/>
            <p:cNvPicPr>
              <a:picLocks noChangeAspect="1" noChangeArrowheads="1"/>
            </p:cNvPicPr>
            <p:nvPr/>
          </p:nvPicPr>
          <p:blipFill>
            <a:blip r:embed="rId3" cstate="print"/>
            <a:srcRect/>
            <a:stretch>
              <a:fillRect/>
            </a:stretch>
          </p:blipFill>
          <p:spPr bwMode="auto">
            <a:xfrm>
              <a:off x="1348" y="3079"/>
              <a:ext cx="595" cy="699"/>
            </a:xfrm>
            <a:prstGeom prst="rect">
              <a:avLst/>
            </a:prstGeom>
            <a:noFill/>
            <a:ln w="9525">
              <a:noFill/>
              <a:miter lim="800000"/>
              <a:headEnd/>
              <a:tailEnd/>
            </a:ln>
          </p:spPr>
        </p:pic>
        <p:pic>
          <p:nvPicPr>
            <p:cNvPr id="9" name="Picture 6" descr="Internet"/>
            <p:cNvPicPr>
              <a:picLocks noChangeAspect="1" noChangeArrowheads="1"/>
            </p:cNvPicPr>
            <p:nvPr/>
          </p:nvPicPr>
          <p:blipFill>
            <a:blip r:embed="rId4" cstate="print"/>
            <a:srcRect/>
            <a:stretch>
              <a:fillRect/>
            </a:stretch>
          </p:blipFill>
          <p:spPr bwMode="auto">
            <a:xfrm>
              <a:off x="1735" y="3374"/>
              <a:ext cx="290" cy="290"/>
            </a:xfrm>
            <a:prstGeom prst="rect">
              <a:avLst/>
            </a:prstGeom>
            <a:noFill/>
            <a:ln w="9525">
              <a:noFill/>
              <a:miter lim="800000"/>
              <a:headEnd/>
              <a:tailEnd/>
            </a:ln>
          </p:spPr>
        </p:pic>
      </p:grpSp>
      <p:sp>
        <p:nvSpPr>
          <p:cNvPr id="10" name="Text Box 36"/>
          <p:cNvSpPr txBox="1">
            <a:spLocks noChangeArrowheads="1"/>
          </p:cNvSpPr>
          <p:nvPr/>
        </p:nvSpPr>
        <p:spPr bwMode="auto">
          <a:xfrm>
            <a:off x="1371603" y="1696720"/>
            <a:ext cx="3048007" cy="581025"/>
          </a:xfrm>
          <a:prstGeom prst="rect">
            <a:avLst/>
          </a:prstGeom>
          <a:noFill/>
          <a:ln w="25400"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Verdana" pitchFamily="34" charset="0"/>
                <a:cs typeface="Arial" pitchFamily="34" charset="0"/>
              </a:rPr>
              <a:t>Configuring the Web Server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AutoShape 13" descr="5%"/>
          <p:cNvSpPr>
            <a:spLocks noChangeArrowheads="1"/>
          </p:cNvSpPr>
          <p:nvPr/>
        </p:nvSpPr>
        <p:spPr bwMode="auto">
          <a:xfrm>
            <a:off x="690501" y="2462403"/>
            <a:ext cx="223838" cy="212725"/>
          </a:xfrm>
          <a:prstGeom prst="roundRect">
            <a:avLst>
              <a:gd name="adj" fmla="val 0"/>
            </a:avLst>
          </a:prstGeom>
          <a:gradFill rotWithShape="1">
            <a:gsLst>
              <a:gs pos="0">
                <a:srgbClr val="CECECE"/>
              </a:gs>
              <a:gs pos="50000">
                <a:srgbClr val="F0F0F0"/>
              </a:gs>
              <a:gs pos="100000">
                <a:srgbClr val="CECECE"/>
              </a:gs>
            </a:gsLst>
            <a:lin ang="5400000" scaled="1"/>
          </a:gradFill>
          <a:ln w="9525">
            <a:solidFill>
              <a:srgbClr val="000000"/>
            </a:solidFill>
            <a:round/>
            <a:headEnd/>
            <a:tailEnd/>
          </a:ln>
          <a:effectLst>
            <a:outerShdw dist="35921" dir="2700000" algn="ctr" rotWithShape="0">
              <a:schemeClr val="tx1">
                <a:alpha val="50000"/>
              </a:schemeClr>
            </a:outerShdw>
          </a:effectLst>
        </p:spPr>
        <p:txBody>
          <a:bodyPr vert="horz" wrap="none" lIns="91440" tIns="45720" rIns="91440" bIns="45720" numCol="1" anchor="ctr" anchorCtr="0" compatLnSpc="1">
            <a:prstTxWarp prst="textNoShape">
              <a:avLst/>
            </a:prstTxWarp>
          </a:bodyPr>
          <a:lstStyle/>
          <a:p>
            <a:pPr algn="ctr"/>
            <a:r>
              <a:rPr lang="en-US" sz="1600" dirty="0" smtClean="0">
                <a:solidFill>
                  <a:srgbClr val="990033"/>
                </a:solidFill>
                <a:cs typeface="Arial" pitchFamily="34" charset="0"/>
              </a:rPr>
              <a:t>1</a:t>
            </a:r>
          </a:p>
        </p:txBody>
      </p:sp>
      <p:sp>
        <p:nvSpPr>
          <p:cNvPr id="12" name="AutoShape 12"/>
          <p:cNvSpPr>
            <a:spLocks noChangeArrowheads="1"/>
          </p:cNvSpPr>
          <p:nvPr/>
        </p:nvSpPr>
        <p:spPr bwMode="auto">
          <a:xfrm>
            <a:off x="4814888" y="1389888"/>
            <a:ext cx="3643313" cy="2211833"/>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0000"/>
              </a:solidFill>
              <a:effectLst/>
              <a:latin typeface="Verdana"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0000"/>
              </a:solidFill>
              <a:effectLst/>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IN" sz="1400" b="0" i="0" u="none" strike="noStrike" cap="none" normalizeH="0" baseline="0" dirty="0" smtClean="0">
                <a:ln>
                  <a:noFill/>
                </a:ln>
                <a:solidFill>
                  <a:srgbClr val="000000"/>
                </a:solidFill>
                <a:effectLst/>
                <a:latin typeface="Verdana" pitchFamily="34" charset="0"/>
                <a:cs typeface="Arial" pitchFamily="34" charset="0"/>
              </a:rPr>
              <a:t>Install BranchCache for Network     Files role service</a:t>
            </a:r>
            <a:endParaRPr kumimoji="0" lang="en-US" sz="1400" b="0" i="0" u="none" strike="noStrike" cap="none" normalizeH="0" baseline="0" dirty="0" smtClean="0">
              <a:ln>
                <a:noFill/>
              </a:ln>
              <a:solidFill>
                <a:srgbClr val="000000"/>
              </a:solidFill>
              <a:effectLst/>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IN" sz="1400" b="0" i="0" u="none" strike="noStrike" cap="none" normalizeH="0" baseline="0" dirty="0" smtClean="0">
              <a:ln>
                <a:noFill/>
              </a:ln>
              <a:solidFill>
                <a:srgbClr val="000000"/>
              </a:solidFill>
              <a:effectLst/>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IN" sz="1400" b="0" i="0" u="none" strike="noStrike" cap="none" normalizeH="0" baseline="0" dirty="0" smtClean="0">
                <a:ln>
                  <a:noFill/>
                </a:ln>
                <a:solidFill>
                  <a:srgbClr val="000000"/>
                </a:solidFill>
                <a:effectLst/>
                <a:latin typeface="Verdana" pitchFamily="34" charset="0"/>
                <a:cs typeface="Arial" pitchFamily="34" charset="0"/>
              </a:rPr>
              <a:t>Enable BranchCache on the server</a:t>
            </a:r>
          </a:p>
          <a:p>
            <a:pPr marL="0" marR="0" lvl="0" indent="0" algn="l" defTabSz="914400" rtl="0" eaLnBrk="1" fontAlgn="base" latinLnBrk="0" hangingPunct="1">
              <a:lnSpc>
                <a:spcPct val="100000"/>
              </a:lnSpc>
              <a:spcBef>
                <a:spcPct val="0"/>
              </a:spcBef>
              <a:spcAft>
                <a:spcPct val="0"/>
              </a:spcAft>
              <a:buClrTx/>
              <a:buSzTx/>
              <a:buFontTx/>
              <a:buNone/>
              <a:tabLst/>
            </a:pPr>
            <a:endParaRPr lang="en-IN" sz="1400" b="0" dirty="0" smtClean="0">
              <a:solidFill>
                <a:srgbClr val="000000"/>
              </a:solidFill>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IN" sz="1400" b="0" dirty="0" smtClean="0">
                <a:solidFill>
                  <a:srgbClr val="000000"/>
                </a:solidFill>
                <a:cs typeface="Arial" pitchFamily="34" charset="0"/>
              </a:rPr>
              <a:t>Enable BranchCache on file shares</a:t>
            </a:r>
            <a:r>
              <a:rPr kumimoji="0" lang="en-US" sz="1400" b="0" i="0" u="none" strike="noStrike" cap="none" normalizeH="0" baseline="0" dirty="0" smtClean="0">
                <a:ln>
                  <a:noFill/>
                </a:ln>
                <a:solidFill>
                  <a:srgbClr val="000000"/>
                </a:solidFill>
                <a:effectLst/>
                <a:latin typeface="Verdana" pitchFamily="34" charset="0"/>
                <a:cs typeface="Arial" pitchFamily="34" charset="0"/>
              </a:rPr>
              <a:t> </a:t>
            </a:r>
          </a:p>
        </p:txBody>
      </p:sp>
      <p:sp>
        <p:nvSpPr>
          <p:cNvPr id="13" name="Text Box 39"/>
          <p:cNvSpPr txBox="1">
            <a:spLocks noChangeArrowheads="1"/>
          </p:cNvSpPr>
          <p:nvPr/>
        </p:nvSpPr>
        <p:spPr bwMode="auto">
          <a:xfrm>
            <a:off x="5060379" y="1367537"/>
            <a:ext cx="3297238" cy="581025"/>
          </a:xfrm>
          <a:prstGeom prst="rect">
            <a:avLst/>
          </a:prstGeom>
          <a:noFill/>
          <a:ln w="25400"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Verdana" pitchFamily="34" charset="0"/>
                <a:cs typeface="Arial" pitchFamily="34" charset="0"/>
              </a:rPr>
              <a:t>Configuring the File </a:t>
            </a:r>
            <a:br>
              <a:rPr kumimoji="0" lang="en-US" sz="1600" b="1" i="0" u="none" strike="noStrike" cap="none" normalizeH="0" baseline="0" dirty="0" smtClean="0">
                <a:ln>
                  <a:noFill/>
                </a:ln>
                <a:solidFill>
                  <a:schemeClr val="tx1"/>
                </a:solidFill>
                <a:effectLst/>
                <a:latin typeface="Verdana" pitchFamily="34" charset="0"/>
                <a:cs typeface="Arial" pitchFamily="34" charset="0"/>
              </a:rPr>
            </a:br>
            <a:r>
              <a:rPr kumimoji="0" lang="en-US" sz="1600" b="1" i="0" u="none" strike="noStrike" cap="none" normalizeH="0" baseline="0" dirty="0" smtClean="0">
                <a:ln>
                  <a:noFill/>
                </a:ln>
                <a:solidFill>
                  <a:schemeClr val="tx1"/>
                </a:solidFill>
                <a:effectLst/>
                <a:latin typeface="Verdana" pitchFamily="34" charset="0"/>
                <a:cs typeface="Arial" pitchFamily="34" charset="0"/>
              </a:rPr>
              <a:t>Server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4" name="Group 7"/>
          <p:cNvGrpSpPr>
            <a:grpSpLocks/>
          </p:cNvGrpSpPr>
          <p:nvPr/>
        </p:nvGrpSpPr>
        <p:grpSpPr bwMode="auto">
          <a:xfrm>
            <a:off x="4648200" y="1013651"/>
            <a:ext cx="847725" cy="1112838"/>
            <a:chOff x="2664" y="1077"/>
            <a:chExt cx="595" cy="783"/>
          </a:xfrm>
        </p:grpSpPr>
        <p:pic>
          <p:nvPicPr>
            <p:cNvPr id="15" name="Picture 8" descr="Server"/>
            <p:cNvPicPr>
              <a:picLocks noChangeAspect="1" noChangeArrowheads="1"/>
            </p:cNvPicPr>
            <p:nvPr/>
          </p:nvPicPr>
          <p:blipFill>
            <a:blip r:embed="rId5" cstate="print"/>
            <a:srcRect/>
            <a:stretch>
              <a:fillRect/>
            </a:stretch>
          </p:blipFill>
          <p:spPr bwMode="auto">
            <a:xfrm>
              <a:off x="2664" y="1077"/>
              <a:ext cx="595" cy="699"/>
            </a:xfrm>
            <a:prstGeom prst="rect">
              <a:avLst/>
            </a:prstGeom>
            <a:noFill/>
            <a:ln w="9525">
              <a:noFill/>
              <a:miter lim="800000"/>
              <a:headEnd/>
              <a:tailEnd/>
            </a:ln>
          </p:spPr>
        </p:pic>
        <p:pic>
          <p:nvPicPr>
            <p:cNvPr id="16" name="Picture 9" descr="Folder_OpenWithDocumentWriting"/>
            <p:cNvPicPr>
              <a:picLocks noChangeAspect="1" noChangeArrowheads="1"/>
            </p:cNvPicPr>
            <p:nvPr/>
          </p:nvPicPr>
          <p:blipFill>
            <a:blip r:embed="rId6" cstate="print"/>
            <a:srcRect/>
            <a:stretch>
              <a:fillRect/>
            </a:stretch>
          </p:blipFill>
          <p:spPr bwMode="auto">
            <a:xfrm>
              <a:off x="2828" y="1454"/>
              <a:ext cx="348" cy="406"/>
            </a:xfrm>
            <a:prstGeom prst="rect">
              <a:avLst/>
            </a:prstGeom>
            <a:noFill/>
            <a:ln w="9525">
              <a:noFill/>
              <a:miter lim="800000"/>
              <a:headEnd/>
              <a:tailEnd/>
            </a:ln>
          </p:spPr>
        </p:pic>
      </p:grpSp>
      <p:sp>
        <p:nvSpPr>
          <p:cNvPr id="17" name="AutoShape 13" descr="5%"/>
          <p:cNvSpPr>
            <a:spLocks noChangeArrowheads="1"/>
          </p:cNvSpPr>
          <p:nvPr/>
        </p:nvSpPr>
        <p:spPr bwMode="auto">
          <a:xfrm>
            <a:off x="4668203" y="2044828"/>
            <a:ext cx="223838" cy="212725"/>
          </a:xfrm>
          <a:prstGeom prst="roundRect">
            <a:avLst>
              <a:gd name="adj" fmla="val 0"/>
            </a:avLst>
          </a:prstGeom>
          <a:gradFill rotWithShape="1">
            <a:gsLst>
              <a:gs pos="0">
                <a:srgbClr val="CECECE"/>
              </a:gs>
              <a:gs pos="50000">
                <a:srgbClr val="F0F0F0"/>
              </a:gs>
              <a:gs pos="100000">
                <a:srgbClr val="CECECE"/>
              </a:gs>
            </a:gsLst>
            <a:lin ang="5400000" scaled="1"/>
          </a:gradFill>
          <a:ln w="9525">
            <a:solidFill>
              <a:srgbClr val="000000"/>
            </a:solidFill>
            <a:round/>
            <a:headEnd/>
            <a:tailEnd/>
          </a:ln>
          <a:effectLst>
            <a:outerShdw dist="35921" dir="2700000" algn="ctr" rotWithShape="0">
              <a:schemeClr val="tx1">
                <a:alpha val="50000"/>
              </a:schemeClr>
            </a:outerShdw>
          </a:effectLst>
        </p:spPr>
        <p:txBody>
          <a:bodyPr vert="horz" wrap="none" lIns="91440" tIns="45720" rIns="91440" bIns="45720" numCol="1" anchor="ctr" anchorCtr="0" compatLnSpc="1">
            <a:prstTxWarp prst="textNoShape">
              <a:avLst/>
            </a:prstTxWarp>
          </a:bodyPr>
          <a:lstStyle/>
          <a:p>
            <a:pPr marL="0" marR="0" lvl="0" indent="0" algn="ctr" defTabSz="914400" eaLnBrk="1" latinLnBrk="0" hangingPunct="1">
              <a:lnSpc>
                <a:spcPct val="100000"/>
              </a:lnSpc>
              <a:buClrTx/>
              <a:buSzTx/>
              <a:buFontTx/>
              <a:buNone/>
              <a:tabLst/>
            </a:pPr>
            <a:r>
              <a:rPr lang="en-US" sz="1600" dirty="0" smtClean="0">
                <a:solidFill>
                  <a:srgbClr val="990033"/>
                </a:solidFill>
                <a:cs typeface="Arial" pitchFamily="34" charset="0"/>
              </a:rPr>
              <a:t>1</a:t>
            </a:r>
          </a:p>
        </p:txBody>
      </p:sp>
      <p:sp>
        <p:nvSpPr>
          <p:cNvPr id="18" name="AutoShape 13" descr="5%"/>
          <p:cNvSpPr>
            <a:spLocks noChangeArrowheads="1"/>
          </p:cNvSpPr>
          <p:nvPr/>
        </p:nvSpPr>
        <p:spPr bwMode="auto">
          <a:xfrm>
            <a:off x="4668203" y="2660524"/>
            <a:ext cx="223838" cy="212725"/>
          </a:xfrm>
          <a:prstGeom prst="roundRect">
            <a:avLst>
              <a:gd name="adj" fmla="val 0"/>
            </a:avLst>
          </a:prstGeom>
          <a:gradFill rotWithShape="1">
            <a:gsLst>
              <a:gs pos="0">
                <a:srgbClr val="CECECE"/>
              </a:gs>
              <a:gs pos="50000">
                <a:srgbClr val="F0F0F0"/>
              </a:gs>
              <a:gs pos="100000">
                <a:srgbClr val="CECECE"/>
              </a:gs>
            </a:gsLst>
            <a:lin ang="5400000" scaled="1"/>
          </a:gradFill>
          <a:ln w="9525">
            <a:solidFill>
              <a:srgbClr val="000000"/>
            </a:solidFill>
            <a:round/>
            <a:headEnd/>
            <a:tailEnd/>
          </a:ln>
          <a:effectLst>
            <a:outerShdw dist="35921" dir="2700000" algn="ctr" rotWithShape="0">
              <a:schemeClr val="tx1">
                <a:alpha val="50000"/>
              </a:schemeClr>
            </a:outerShdw>
          </a:effectLst>
        </p:spPr>
        <p:txBody>
          <a:bodyPr vert="horz" wrap="none" lIns="91440" tIns="45720" rIns="91440" bIns="45720" numCol="1" anchor="ctr" anchorCtr="0" compatLnSpc="1">
            <a:prstTxWarp prst="textNoShape">
              <a:avLst/>
            </a:prstTxWarp>
          </a:bodyPr>
          <a:lstStyle/>
          <a:p>
            <a:pPr algn="ctr"/>
            <a:r>
              <a:rPr lang="en-US" sz="1600" dirty="0" smtClean="0">
                <a:solidFill>
                  <a:srgbClr val="990033"/>
                </a:solidFill>
                <a:cs typeface="Arial" pitchFamily="34" charset="0"/>
              </a:rPr>
              <a:t>2</a:t>
            </a:r>
          </a:p>
        </p:txBody>
      </p:sp>
      <p:sp>
        <p:nvSpPr>
          <p:cNvPr id="19" name="AutoShape 12"/>
          <p:cNvSpPr>
            <a:spLocks noChangeArrowheads="1"/>
          </p:cNvSpPr>
          <p:nvPr/>
        </p:nvSpPr>
        <p:spPr bwMode="auto">
          <a:xfrm>
            <a:off x="2909888" y="3864864"/>
            <a:ext cx="3643313" cy="2124457"/>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0000"/>
              </a:solidFill>
              <a:effectLst/>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Verdana" pitchFamily="34"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000000"/>
              </a:solidFill>
              <a:effectLst/>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IN" sz="1400" b="0" i="0" u="none" strike="noStrike" cap="none" normalizeH="0" baseline="0" dirty="0" smtClean="0">
                <a:ln>
                  <a:noFill/>
                </a:ln>
                <a:solidFill>
                  <a:srgbClr val="000000"/>
                </a:solidFill>
                <a:effectLst/>
                <a:latin typeface="Verdana" pitchFamily="34" charset="0"/>
                <a:cs typeface="Arial" pitchFamily="34" charset="0"/>
              </a:rPr>
              <a:t>Add the BranchCache feature to the              Windows Server 2008 R2 server</a:t>
            </a:r>
          </a:p>
          <a:p>
            <a:pPr marL="0" marR="0" lvl="0" indent="0" defTabSz="914400" rtl="0" eaLnBrk="1" fontAlgn="base" latinLnBrk="0" hangingPunct="1">
              <a:lnSpc>
                <a:spcPct val="100000"/>
              </a:lnSpc>
              <a:spcBef>
                <a:spcPct val="0"/>
              </a:spcBef>
              <a:spcAft>
                <a:spcPct val="0"/>
              </a:spcAft>
              <a:buClrTx/>
              <a:buSzTx/>
              <a:buFontTx/>
              <a:buNone/>
              <a:tabLst/>
            </a:pPr>
            <a:endParaRPr lang="en-US" sz="1400" b="0" dirty="0" smtClean="0">
              <a:solidFill>
                <a:srgbClr val="000000"/>
              </a:solidFill>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lang="en-US" sz="1400" b="0" dirty="0" smtClean="0">
                <a:solidFill>
                  <a:srgbClr val="000000"/>
                </a:solidFill>
                <a:cs typeface="Arial" pitchFamily="34" charset="0"/>
              </a:rPr>
              <a:t>Configure BranchCache with a trusted certificate</a:t>
            </a:r>
          </a:p>
        </p:txBody>
      </p:sp>
      <p:sp>
        <p:nvSpPr>
          <p:cNvPr id="20" name="Text Box 46"/>
          <p:cNvSpPr txBox="1">
            <a:spLocks noChangeArrowheads="1"/>
          </p:cNvSpPr>
          <p:nvPr/>
        </p:nvSpPr>
        <p:spPr bwMode="auto">
          <a:xfrm>
            <a:off x="3191955" y="3930015"/>
            <a:ext cx="3297238" cy="581025"/>
          </a:xfrm>
          <a:prstGeom prst="rect">
            <a:avLst/>
          </a:prstGeom>
          <a:noFill/>
          <a:ln w="25400"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Verdana" pitchFamily="34" charset="0"/>
                <a:cs typeface="Arial" pitchFamily="34" charset="0"/>
              </a:rPr>
              <a:t>Configuring the Hosted Cache Server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 name="AutoShape 13" descr="5%"/>
          <p:cNvSpPr>
            <a:spLocks noChangeArrowheads="1"/>
          </p:cNvSpPr>
          <p:nvPr/>
        </p:nvSpPr>
        <p:spPr bwMode="auto">
          <a:xfrm>
            <a:off x="2751011" y="4697603"/>
            <a:ext cx="223838" cy="212725"/>
          </a:xfrm>
          <a:prstGeom prst="roundRect">
            <a:avLst>
              <a:gd name="adj" fmla="val 0"/>
            </a:avLst>
          </a:prstGeom>
          <a:gradFill rotWithShape="1">
            <a:gsLst>
              <a:gs pos="0">
                <a:srgbClr val="CECECE"/>
              </a:gs>
              <a:gs pos="50000">
                <a:srgbClr val="F0F0F0"/>
              </a:gs>
              <a:gs pos="100000">
                <a:srgbClr val="CECECE"/>
              </a:gs>
            </a:gsLst>
            <a:lin ang="5400000" scaled="1"/>
          </a:gradFill>
          <a:ln w="9525">
            <a:solidFill>
              <a:srgbClr val="000000"/>
            </a:solidFill>
            <a:round/>
            <a:headEnd/>
            <a:tailEnd/>
          </a:ln>
          <a:effectLst>
            <a:outerShdw dist="35921" dir="2700000" algn="ctr" rotWithShape="0">
              <a:schemeClr val="tx1">
                <a:alpha val="50000"/>
              </a:schemeClr>
            </a:outerShdw>
          </a:effectLst>
        </p:spPr>
        <p:txBody>
          <a:bodyPr vert="horz" wrap="none" lIns="91440" tIns="45720" rIns="91440" bIns="45720" numCol="1" anchor="ctr" anchorCtr="0" compatLnSpc="1">
            <a:prstTxWarp prst="textNoShape">
              <a:avLst/>
            </a:prstTxWarp>
          </a:bodyPr>
          <a:lstStyle/>
          <a:p>
            <a:pPr marL="0" marR="0" lvl="0" indent="0" algn="ctr" defTabSz="914400" eaLnBrk="1" latinLnBrk="0" hangingPunct="1">
              <a:lnSpc>
                <a:spcPct val="100000"/>
              </a:lnSpc>
              <a:buClrTx/>
              <a:buSzTx/>
              <a:buFontTx/>
              <a:buNone/>
              <a:tabLst/>
            </a:pPr>
            <a:r>
              <a:rPr lang="en-US" sz="1600" dirty="0" smtClean="0">
                <a:solidFill>
                  <a:srgbClr val="990033"/>
                </a:solidFill>
                <a:cs typeface="Arial" pitchFamily="34" charset="0"/>
              </a:rPr>
              <a:t>1</a:t>
            </a:r>
          </a:p>
        </p:txBody>
      </p:sp>
      <p:sp>
        <p:nvSpPr>
          <p:cNvPr id="22" name="AutoShape 13" descr="5%"/>
          <p:cNvSpPr>
            <a:spLocks noChangeArrowheads="1"/>
          </p:cNvSpPr>
          <p:nvPr/>
        </p:nvSpPr>
        <p:spPr bwMode="auto">
          <a:xfrm>
            <a:off x="2751011" y="5337683"/>
            <a:ext cx="223838" cy="212725"/>
          </a:xfrm>
          <a:prstGeom prst="roundRect">
            <a:avLst>
              <a:gd name="adj" fmla="val 0"/>
            </a:avLst>
          </a:prstGeom>
          <a:gradFill rotWithShape="1">
            <a:gsLst>
              <a:gs pos="0">
                <a:srgbClr val="CECECE"/>
              </a:gs>
              <a:gs pos="50000">
                <a:srgbClr val="F0F0F0"/>
              </a:gs>
              <a:gs pos="100000">
                <a:srgbClr val="CECECE"/>
              </a:gs>
            </a:gsLst>
            <a:lin ang="5400000" scaled="1"/>
          </a:gradFill>
          <a:ln w="9525">
            <a:solidFill>
              <a:srgbClr val="000000"/>
            </a:solidFill>
            <a:round/>
            <a:headEnd/>
            <a:tailEnd/>
          </a:ln>
          <a:effectLst>
            <a:outerShdw dist="35921" dir="2700000" algn="ctr" rotWithShape="0">
              <a:schemeClr val="tx1">
                <a:alpha val="50000"/>
              </a:schemeClr>
            </a:outerShdw>
          </a:effectLst>
        </p:spPr>
        <p:txBody>
          <a:bodyPr vert="horz" wrap="none" lIns="91440" tIns="45720" rIns="91440" bIns="45720" numCol="1" anchor="ctr" anchorCtr="0" compatLnSpc="1">
            <a:prstTxWarp prst="textNoShape">
              <a:avLst/>
            </a:prstTxWarp>
          </a:bodyPr>
          <a:lstStyle/>
          <a:p>
            <a:pPr algn="ctr"/>
            <a:r>
              <a:rPr lang="en-US" sz="1600" dirty="0" smtClean="0">
                <a:solidFill>
                  <a:srgbClr val="990033"/>
                </a:solidFill>
                <a:cs typeface="Arial" pitchFamily="34" charset="0"/>
              </a:rPr>
              <a:t>2</a:t>
            </a:r>
          </a:p>
        </p:txBody>
      </p:sp>
      <p:sp>
        <p:nvSpPr>
          <p:cNvPr id="23" name="AutoShape 16"/>
          <p:cNvSpPr>
            <a:spLocks noChangeArrowheads="1"/>
          </p:cNvSpPr>
          <p:nvPr/>
        </p:nvSpPr>
        <p:spPr bwMode="auto">
          <a:xfrm>
            <a:off x="4659694" y="3103064"/>
            <a:ext cx="229298" cy="213160"/>
          </a:xfrm>
          <a:prstGeom prst="roundRect">
            <a:avLst>
              <a:gd name="adj" fmla="val 0"/>
            </a:avLst>
          </a:prstGeom>
          <a:gradFill rotWithShape="1">
            <a:gsLst>
              <a:gs pos="0">
                <a:srgbClr val="CECECE"/>
              </a:gs>
              <a:gs pos="50000">
                <a:srgbClr val="F0F0F0"/>
              </a:gs>
              <a:gs pos="100000">
                <a:srgbClr val="CECECE"/>
              </a:gs>
            </a:gsLst>
            <a:lin ang="5400000" scaled="1"/>
          </a:gradFill>
          <a:ln w="9525">
            <a:solidFill>
              <a:srgbClr val="000000"/>
            </a:solidFill>
            <a:round/>
            <a:headEnd/>
            <a:tailEnd/>
          </a:ln>
          <a:effectLst>
            <a:outerShdw dist="35921" dir="2700000" algn="ctr" rotWithShape="0">
              <a:schemeClr val="tx1">
                <a:alpha val="50000"/>
              </a:scheme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990033"/>
                </a:solidFill>
                <a:effectLst/>
                <a:latin typeface="Verdana" pitchFamily="34" charset="0"/>
                <a:cs typeface="Arial" pitchFamily="34" charset="0"/>
              </a:rPr>
              <a:t>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24" name="Group 23"/>
          <p:cNvGrpSpPr/>
          <p:nvPr/>
        </p:nvGrpSpPr>
        <p:grpSpPr>
          <a:xfrm>
            <a:off x="1788523" y="3742834"/>
            <a:ext cx="1742677" cy="900142"/>
            <a:chOff x="3995737" y="3276600"/>
            <a:chExt cx="2876705" cy="1485900"/>
          </a:xfrm>
        </p:grpSpPr>
        <p:pic>
          <p:nvPicPr>
            <p:cNvPr id="25" name="Picture 2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995737" y="3276600"/>
              <a:ext cx="2876705" cy="1485900"/>
            </a:xfrm>
            <a:prstGeom prst="rect">
              <a:avLst/>
            </a:prstGeom>
          </p:spPr>
        </p:pic>
        <p:pic>
          <p:nvPicPr>
            <p:cNvPr id="26" name="Picture 2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748869" y="3515710"/>
              <a:ext cx="669290" cy="787400"/>
            </a:xfrm>
            <a:prstGeom prst="rect">
              <a:avLst/>
            </a:prstGeom>
          </p:spPr>
        </p:pic>
        <p:pic>
          <p:nvPicPr>
            <p:cNvPr id="27" name="Picture 2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4257674" y="3404302"/>
              <a:ext cx="574675" cy="417945"/>
            </a:xfrm>
            <a:prstGeom prst="rect">
              <a:avLst/>
            </a:prstGeom>
          </p:spPr>
        </p:pic>
        <p:cxnSp>
          <p:nvCxnSpPr>
            <p:cNvPr id="28" name="Straight Connector 27"/>
            <p:cNvCxnSpPr/>
            <p:nvPr/>
          </p:nvCxnSpPr>
          <p:spPr bwMode="auto">
            <a:xfrm>
              <a:off x="4762500" y="3909410"/>
              <a:ext cx="986369" cy="0"/>
            </a:xfrm>
            <a:prstGeom prst="line">
              <a:avLst/>
            </a:prstGeom>
            <a:gradFill rotWithShape="1">
              <a:gsLst>
                <a:gs pos="0">
                  <a:srgbClr val="E4CD9A"/>
                </a:gs>
                <a:gs pos="100000">
                  <a:srgbClr val="EEEFD7"/>
                </a:gs>
              </a:gsLst>
              <a:lin ang="2700000" scaled="1"/>
            </a:gradFill>
            <a:ln w="25400" cap="flat" cmpd="sng" algn="ctr">
              <a:solidFill>
                <a:srgbClr val="FF0000"/>
              </a:solidFill>
              <a:prstDash val="solid"/>
              <a:round/>
              <a:headEnd type="none" w="med" len="med"/>
              <a:tailEnd type="none" w="med" len="med"/>
            </a:ln>
            <a:effectLst>
              <a:outerShdw dist="35921" dir="2700000" algn="ctr" rotWithShape="0">
                <a:srgbClr val="AFAFAF"/>
              </a:outerShdw>
            </a:effectLst>
          </p:spPr>
        </p:cxnSp>
        <p:pic>
          <p:nvPicPr>
            <p:cNvPr id="29" name="Picture 28"/>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593822" y="3567794"/>
              <a:ext cx="576473" cy="508906"/>
            </a:xfrm>
            <a:prstGeom prst="rect">
              <a:avLst/>
            </a:prstGeom>
          </p:spPr>
        </p:pic>
        <p:pic>
          <p:nvPicPr>
            <p:cNvPr id="30" name="Picture 29"/>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4455989" y="3640740"/>
              <a:ext cx="844650" cy="757620"/>
            </a:xfrm>
            <a:prstGeom prst="rect">
              <a:avLst/>
            </a:prstGeom>
          </p:spPr>
        </p:pic>
        <p:pic>
          <p:nvPicPr>
            <p:cNvPr id="31" name="Picture 30"/>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4327525" y="3734200"/>
              <a:ext cx="434975" cy="685000"/>
            </a:xfrm>
            <a:prstGeom prst="rect">
              <a:avLst/>
            </a:prstGeom>
          </p:spPr>
        </p:pic>
      </p:grpSp>
    </p:spTree>
    <p:extLst>
      <p:ext uri="{BB962C8B-B14F-4D97-AF65-F5344CB8AC3E}">
        <p14:creationId xmlns:p14="http://schemas.microsoft.com/office/powerpoint/2010/main" xmlns="" val="15477757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Configure BranchCache</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r>
              <a:rPr lang="en-US" b="0" dirty="0"/>
              <a:t>Enable BranchCache on a File Server</a:t>
            </a:r>
          </a:p>
        </p:txBody>
      </p:sp>
    </p:spTree>
    <p:extLst>
      <p:ext uri="{BB962C8B-B14F-4D97-AF65-F5344CB8AC3E}">
        <p14:creationId xmlns:p14="http://schemas.microsoft.com/office/powerpoint/2010/main" xmlns="" val="13510274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 </a:t>
            </a:r>
            <a:r>
              <a:rPr lang="en-US" dirty="0"/>
              <a:t>Provisioning Storage</a:t>
            </a:r>
            <a:endParaRPr lang="en-US" dirty="0" smtClean="0"/>
          </a:p>
        </p:txBody>
      </p:sp>
      <p:sp>
        <p:nvSpPr>
          <p:cNvPr id="6147" name="Rectangle 3"/>
          <p:cNvSpPr>
            <a:spLocks noGrp="1" noChangeArrowheads="1"/>
          </p:cNvSpPr>
          <p:nvPr>
            <p:ph type="body" idx="1"/>
          </p:nvPr>
        </p:nvSpPr>
        <p:spPr/>
        <p:txBody>
          <a:bodyPr/>
          <a:lstStyle/>
          <a:p>
            <a:r>
              <a:rPr lang="en-GB" dirty="0"/>
              <a:t>Considerations for Different Types of Storage</a:t>
            </a:r>
          </a:p>
          <a:p>
            <a:r>
              <a:rPr lang="en-GB" dirty="0"/>
              <a:t>SAN Components</a:t>
            </a:r>
          </a:p>
          <a:p>
            <a:r>
              <a:rPr lang="en-GB" dirty="0" smtClean="0"/>
              <a:t>Managing SANs</a:t>
            </a:r>
            <a:endParaRPr lang="en-GB" dirty="0"/>
          </a:p>
          <a:p>
            <a:r>
              <a:rPr lang="en-GB" dirty="0" smtClean="0"/>
              <a:t>Discussion: Implementing Storage</a:t>
            </a:r>
          </a:p>
          <a:p>
            <a:r>
              <a:rPr lang="en-GB" dirty="0" smtClean="0"/>
              <a:t>What Is Microsoft iSCSI?</a:t>
            </a:r>
          </a:p>
          <a:p>
            <a:r>
              <a:rPr lang="en-GB" dirty="0" smtClean="0"/>
              <a:t>Demonstration: How to Implement iSCSI</a:t>
            </a:r>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xmlns="" val="15276964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Considerations for Different Types of Storage</a:t>
            </a:r>
          </a:p>
        </p:txBody>
      </p:sp>
      <p:grpSp>
        <p:nvGrpSpPr>
          <p:cNvPr id="73" name="Group 72"/>
          <p:cNvGrpSpPr/>
          <p:nvPr/>
        </p:nvGrpSpPr>
        <p:grpSpPr>
          <a:xfrm>
            <a:off x="6035462" y="977977"/>
            <a:ext cx="2747556" cy="3932328"/>
            <a:chOff x="458789" y="1573365"/>
            <a:chExt cx="2968778" cy="4248943"/>
          </a:xfrm>
        </p:grpSpPr>
        <p:sp>
          <p:nvSpPr>
            <p:cNvPr id="7" name="Freeform 937"/>
            <p:cNvSpPr>
              <a:spLocks/>
            </p:cNvSpPr>
            <p:nvPr/>
          </p:nvSpPr>
          <p:spPr bwMode="auto">
            <a:xfrm>
              <a:off x="458789" y="2987852"/>
              <a:ext cx="2353366" cy="1546067"/>
            </a:xfrm>
            <a:custGeom>
              <a:avLst/>
              <a:gdLst>
                <a:gd name="T0" fmla="*/ 2147483647 w 894"/>
                <a:gd name="T1" fmla="*/ 2147483647 h 580"/>
                <a:gd name="T2" fmla="*/ 2147483647 w 894"/>
                <a:gd name="T3" fmla="*/ 2147483647 h 580"/>
                <a:gd name="T4" fmla="*/ 2147483647 w 894"/>
                <a:gd name="T5" fmla="*/ 2147483647 h 580"/>
                <a:gd name="T6" fmla="*/ 2147483647 w 894"/>
                <a:gd name="T7" fmla="*/ 2147483647 h 580"/>
                <a:gd name="T8" fmla="*/ 2147483647 w 894"/>
                <a:gd name="T9" fmla="*/ 2147483647 h 580"/>
                <a:gd name="T10" fmla="*/ 2147483647 w 894"/>
                <a:gd name="T11" fmla="*/ 2147483647 h 580"/>
                <a:gd name="T12" fmla="*/ 2147483647 w 894"/>
                <a:gd name="T13" fmla="*/ 2147483647 h 580"/>
                <a:gd name="T14" fmla="*/ 2147483647 w 894"/>
                <a:gd name="T15" fmla="*/ 2147483647 h 580"/>
                <a:gd name="T16" fmla="*/ 2147483647 w 894"/>
                <a:gd name="T17" fmla="*/ 2147483647 h 580"/>
                <a:gd name="T18" fmla="*/ 2147483647 w 894"/>
                <a:gd name="T19" fmla="*/ 2147483647 h 580"/>
                <a:gd name="T20" fmla="*/ 2147483647 w 894"/>
                <a:gd name="T21" fmla="*/ 2147483647 h 580"/>
                <a:gd name="T22" fmla="*/ 2147483647 w 894"/>
                <a:gd name="T23" fmla="*/ 2147483647 h 580"/>
                <a:gd name="T24" fmla="*/ 2147483647 w 894"/>
                <a:gd name="T25" fmla="*/ 2147483647 h 580"/>
                <a:gd name="T26" fmla="*/ 2147483647 w 894"/>
                <a:gd name="T27" fmla="*/ 2147483647 h 580"/>
                <a:gd name="T28" fmla="*/ 2147483647 w 894"/>
                <a:gd name="T29" fmla="*/ 2147483647 h 580"/>
                <a:gd name="T30" fmla="*/ 2147483647 w 894"/>
                <a:gd name="T31" fmla="*/ 2147483647 h 580"/>
                <a:gd name="T32" fmla="*/ 2147483647 w 894"/>
                <a:gd name="T33" fmla="*/ 2147483647 h 580"/>
                <a:gd name="T34" fmla="*/ 2147483647 w 894"/>
                <a:gd name="T35" fmla="*/ 2147483647 h 580"/>
                <a:gd name="T36" fmla="*/ 2147483647 w 894"/>
                <a:gd name="T37" fmla="*/ 2147483647 h 580"/>
                <a:gd name="T38" fmla="*/ 2147483647 w 894"/>
                <a:gd name="T39" fmla="*/ 2147483647 h 580"/>
                <a:gd name="T40" fmla="*/ 2147483647 w 894"/>
                <a:gd name="T41" fmla="*/ 2147483647 h 5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4"/>
                <a:gd name="T64" fmla="*/ 0 h 580"/>
                <a:gd name="T65" fmla="*/ 894 w 894"/>
                <a:gd name="T66" fmla="*/ 580 h 5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4" h="580">
                  <a:moveTo>
                    <a:pt x="329" y="94"/>
                  </a:moveTo>
                  <a:cubicBezTo>
                    <a:pt x="364" y="26"/>
                    <a:pt x="449" y="0"/>
                    <a:pt x="517" y="35"/>
                  </a:cubicBezTo>
                  <a:cubicBezTo>
                    <a:pt x="541" y="48"/>
                    <a:pt x="561" y="68"/>
                    <a:pt x="574" y="92"/>
                  </a:cubicBezTo>
                  <a:cubicBezTo>
                    <a:pt x="610" y="49"/>
                    <a:pt x="675" y="43"/>
                    <a:pt x="718" y="79"/>
                  </a:cubicBezTo>
                  <a:cubicBezTo>
                    <a:pt x="733" y="91"/>
                    <a:pt x="744" y="107"/>
                    <a:pt x="750" y="126"/>
                  </a:cubicBezTo>
                  <a:cubicBezTo>
                    <a:pt x="798" y="111"/>
                    <a:pt x="849" y="133"/>
                    <a:pt x="871" y="177"/>
                  </a:cubicBezTo>
                  <a:cubicBezTo>
                    <a:pt x="883" y="214"/>
                    <a:pt x="866" y="254"/>
                    <a:pt x="830" y="271"/>
                  </a:cubicBezTo>
                  <a:cubicBezTo>
                    <a:pt x="874" y="290"/>
                    <a:pt x="894" y="342"/>
                    <a:pt x="874" y="386"/>
                  </a:cubicBezTo>
                  <a:cubicBezTo>
                    <a:pt x="855" y="427"/>
                    <a:pt x="806" y="448"/>
                    <a:pt x="763" y="431"/>
                  </a:cubicBezTo>
                  <a:cubicBezTo>
                    <a:pt x="731" y="512"/>
                    <a:pt x="639" y="551"/>
                    <a:pt x="558" y="519"/>
                  </a:cubicBezTo>
                  <a:cubicBezTo>
                    <a:pt x="553" y="517"/>
                    <a:pt x="548" y="514"/>
                    <a:pt x="543" y="512"/>
                  </a:cubicBezTo>
                  <a:cubicBezTo>
                    <a:pt x="461" y="580"/>
                    <a:pt x="340" y="572"/>
                    <a:pt x="268" y="492"/>
                  </a:cubicBezTo>
                  <a:cubicBezTo>
                    <a:pt x="230" y="539"/>
                    <a:pt x="161" y="546"/>
                    <a:pt x="114" y="508"/>
                  </a:cubicBezTo>
                  <a:cubicBezTo>
                    <a:pt x="84" y="483"/>
                    <a:pt x="69" y="444"/>
                    <a:pt x="76" y="405"/>
                  </a:cubicBezTo>
                  <a:cubicBezTo>
                    <a:pt x="32" y="402"/>
                    <a:pt x="0" y="365"/>
                    <a:pt x="2" y="322"/>
                  </a:cubicBezTo>
                  <a:cubicBezTo>
                    <a:pt x="5" y="282"/>
                    <a:pt x="36" y="251"/>
                    <a:pt x="76" y="248"/>
                  </a:cubicBezTo>
                  <a:cubicBezTo>
                    <a:pt x="42" y="234"/>
                    <a:pt x="26" y="194"/>
                    <a:pt x="40" y="160"/>
                  </a:cubicBezTo>
                  <a:cubicBezTo>
                    <a:pt x="54" y="126"/>
                    <a:pt x="94" y="110"/>
                    <a:pt x="128" y="124"/>
                  </a:cubicBezTo>
                  <a:cubicBezTo>
                    <a:pt x="129" y="125"/>
                    <a:pt x="130" y="125"/>
                    <a:pt x="131" y="125"/>
                  </a:cubicBezTo>
                  <a:cubicBezTo>
                    <a:pt x="140" y="68"/>
                    <a:pt x="195" y="29"/>
                    <a:pt x="253" y="39"/>
                  </a:cubicBezTo>
                  <a:cubicBezTo>
                    <a:pt x="286" y="45"/>
                    <a:pt x="313" y="65"/>
                    <a:pt x="329" y="94"/>
                  </a:cubicBezTo>
                </a:path>
              </a:pathLst>
            </a:custGeom>
            <a:solidFill>
              <a:schemeClr val="accent1"/>
            </a:solidFill>
            <a:ln w="12700" cap="rnd">
              <a:solidFill>
                <a:srgbClr val="000000"/>
              </a:solidFill>
              <a:round/>
              <a:headEnd/>
              <a:tailEnd/>
            </a:ln>
          </p:spPr>
          <p:txBody>
            <a:bodyPr/>
            <a:lstStyle/>
            <a:p>
              <a:endParaRPr lang="en-GB" sz="1600"/>
            </a:p>
          </p:txBody>
        </p:sp>
        <p:sp>
          <p:nvSpPr>
            <p:cNvPr id="8" name="Text Box 21"/>
            <p:cNvSpPr txBox="1">
              <a:spLocks noChangeArrowheads="1"/>
            </p:cNvSpPr>
            <p:nvPr/>
          </p:nvSpPr>
          <p:spPr bwMode="auto">
            <a:xfrm>
              <a:off x="631488" y="3508690"/>
              <a:ext cx="1565256" cy="2657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pitchFamily="34" charset="0"/>
                </a:defRPr>
              </a:lvl1pPr>
              <a:lvl2pPr marL="742950" indent="-285750" eaLnBrk="0" hangingPunct="0">
                <a:defRPr b="1">
                  <a:solidFill>
                    <a:schemeClr val="tx1"/>
                  </a:solidFill>
                  <a:latin typeface="Verdana" pitchFamily="34" charset="0"/>
                  <a:cs typeface="Arial" pitchFamily="34" charset="0"/>
                </a:defRPr>
              </a:lvl2pPr>
              <a:lvl3pPr marL="1143000" indent="-228600" eaLnBrk="0" hangingPunct="0">
                <a:defRPr b="1">
                  <a:solidFill>
                    <a:schemeClr val="tx1"/>
                  </a:solidFill>
                  <a:latin typeface="Verdana" pitchFamily="34" charset="0"/>
                  <a:cs typeface="Arial" pitchFamily="34" charset="0"/>
                </a:defRPr>
              </a:lvl3pPr>
              <a:lvl4pPr marL="1600200" indent="-228600" eaLnBrk="0" hangingPunct="0">
                <a:defRPr b="1">
                  <a:solidFill>
                    <a:schemeClr val="tx1"/>
                  </a:solidFill>
                  <a:latin typeface="Verdana" pitchFamily="34" charset="0"/>
                  <a:cs typeface="Arial" pitchFamily="34" charset="0"/>
                </a:defRPr>
              </a:lvl4pPr>
              <a:lvl5pPr marL="2057400" indent="-228600" eaLnBrk="0" hangingPunct="0">
                <a:defRPr b="1">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b="1">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b="1">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b="1">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b="1">
                  <a:solidFill>
                    <a:schemeClr val="tx1"/>
                  </a:solidFill>
                  <a:latin typeface="Verdana" pitchFamily="34" charset="0"/>
                  <a:cs typeface="Arial" pitchFamily="34" charset="0"/>
                </a:defRPr>
              </a:lvl9pPr>
            </a:lstStyle>
            <a:p>
              <a:pPr algn="ctr">
                <a:spcBef>
                  <a:spcPct val="50000"/>
                </a:spcBef>
              </a:pPr>
              <a:r>
                <a:rPr lang="en-US" sz="1400"/>
                <a:t>Storage Fabric</a:t>
              </a:r>
            </a:p>
          </p:txBody>
        </p:sp>
        <p:pic>
          <p:nvPicPr>
            <p:cNvPr id="9" name="Picture 18" descr="Ser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3460" y="1987294"/>
              <a:ext cx="697649" cy="821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Line 13"/>
            <p:cNvSpPr>
              <a:spLocks noChangeShapeType="1"/>
            </p:cNvSpPr>
            <p:nvPr/>
          </p:nvSpPr>
          <p:spPr bwMode="auto">
            <a:xfrm flipH="1">
              <a:off x="2133695" y="2780887"/>
              <a:ext cx="86349" cy="356363"/>
            </a:xfrm>
            <a:prstGeom prst="line">
              <a:avLst/>
            </a:prstGeom>
            <a:noFill/>
            <a:ln w="38100">
              <a:solidFill>
                <a:srgbClr val="CC0000"/>
              </a:solidFill>
              <a:round/>
              <a:headEnd type="triangle" w="med" len="med"/>
              <a:tailEnd type="triangle" w="med" len="med"/>
            </a:ln>
            <a:extLst>
              <a:ext uri="{909E8E84-426E-40DD-AFC4-6F175D3DCCD1}">
                <a14:hiddenFill xmlns:a14="http://schemas.microsoft.com/office/drawing/2010/main" xmlns="">
                  <a:noFill/>
                </a14:hiddenFill>
              </a:ext>
            </a:extLst>
          </p:spPr>
          <p:txBody>
            <a:bodyPr/>
            <a:lstStyle/>
            <a:p>
              <a:endParaRPr lang="en-GB" sz="1600"/>
            </a:p>
          </p:txBody>
        </p:sp>
        <p:pic>
          <p:nvPicPr>
            <p:cNvPr id="11" name="Picture 18" descr="Ser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9262" y="1968106"/>
              <a:ext cx="697649" cy="821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2" name="Group 23"/>
            <p:cNvGrpSpPr>
              <a:grpSpLocks/>
            </p:cNvGrpSpPr>
            <p:nvPr/>
          </p:nvGrpSpPr>
          <p:grpSpPr bwMode="auto">
            <a:xfrm>
              <a:off x="484830" y="4772408"/>
              <a:ext cx="1063607" cy="938879"/>
              <a:chOff x="3508" y="1739"/>
              <a:chExt cx="776" cy="685"/>
            </a:xfrm>
          </p:grpSpPr>
          <p:pic>
            <p:nvPicPr>
              <p:cNvPr id="13" name="Picture 26" descr="Database"/>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08" y="1739"/>
                <a:ext cx="47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26" descr="Database"/>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658" y="1889"/>
                <a:ext cx="47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26" descr="Database"/>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08" y="2039"/>
                <a:ext cx="47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Line 13"/>
            <p:cNvSpPr>
              <a:spLocks noChangeShapeType="1"/>
            </p:cNvSpPr>
            <p:nvPr/>
          </p:nvSpPr>
          <p:spPr bwMode="auto">
            <a:xfrm>
              <a:off x="859012" y="2800076"/>
              <a:ext cx="113762" cy="305650"/>
            </a:xfrm>
            <a:prstGeom prst="line">
              <a:avLst/>
            </a:prstGeom>
            <a:noFill/>
            <a:ln w="38100">
              <a:solidFill>
                <a:srgbClr val="CC0000"/>
              </a:solidFill>
              <a:round/>
              <a:headEnd/>
              <a:tailEnd type="triangle" w="med" len="lg"/>
            </a:ln>
            <a:extLst>
              <a:ext uri="{909E8E84-426E-40DD-AFC4-6F175D3DCCD1}">
                <a14:hiddenFill xmlns:a14="http://schemas.microsoft.com/office/drawing/2010/main" xmlns="">
                  <a:noFill/>
                </a14:hiddenFill>
              </a:ext>
            </a:extLst>
          </p:spPr>
          <p:txBody>
            <a:bodyPr/>
            <a:lstStyle/>
            <a:p>
              <a:endParaRPr lang="en-GB" sz="1600"/>
            </a:p>
          </p:txBody>
        </p:sp>
        <p:grpSp>
          <p:nvGrpSpPr>
            <p:cNvPr id="17" name="Group 24"/>
            <p:cNvGrpSpPr>
              <a:grpSpLocks/>
            </p:cNvGrpSpPr>
            <p:nvPr/>
          </p:nvGrpSpPr>
          <p:grpSpPr bwMode="auto">
            <a:xfrm>
              <a:off x="1832157" y="4777890"/>
              <a:ext cx="1063607" cy="938879"/>
              <a:chOff x="3508" y="1739"/>
              <a:chExt cx="776" cy="685"/>
            </a:xfrm>
          </p:grpSpPr>
          <p:pic>
            <p:nvPicPr>
              <p:cNvPr id="18" name="Picture 26" descr="Database"/>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08" y="1739"/>
                <a:ext cx="47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6" descr="Database"/>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658" y="1889"/>
                <a:ext cx="47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26" descr="Database"/>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08" y="2039"/>
                <a:ext cx="47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1" name="Line 13"/>
            <p:cNvSpPr>
              <a:spLocks noChangeShapeType="1"/>
            </p:cNvSpPr>
            <p:nvPr/>
          </p:nvSpPr>
          <p:spPr bwMode="auto">
            <a:xfrm flipH="1">
              <a:off x="928914" y="4376296"/>
              <a:ext cx="111021" cy="405706"/>
            </a:xfrm>
            <a:prstGeom prst="line">
              <a:avLst/>
            </a:prstGeom>
            <a:noFill/>
            <a:ln w="38100">
              <a:solidFill>
                <a:srgbClr val="CC0000"/>
              </a:solidFill>
              <a:round/>
              <a:headEnd/>
              <a:tailEnd type="triangle" w="med" len="lg"/>
            </a:ln>
            <a:extLst>
              <a:ext uri="{909E8E84-426E-40DD-AFC4-6F175D3DCCD1}">
                <a14:hiddenFill xmlns:a14="http://schemas.microsoft.com/office/drawing/2010/main" xmlns="">
                  <a:noFill/>
                </a14:hiddenFill>
              </a:ext>
            </a:extLst>
          </p:spPr>
          <p:txBody>
            <a:bodyPr/>
            <a:lstStyle/>
            <a:p>
              <a:endParaRPr lang="en-GB" sz="1600"/>
            </a:p>
          </p:txBody>
        </p:sp>
        <p:sp>
          <p:nvSpPr>
            <p:cNvPr id="22" name="Line 13"/>
            <p:cNvSpPr>
              <a:spLocks noChangeShapeType="1"/>
            </p:cNvSpPr>
            <p:nvPr/>
          </p:nvSpPr>
          <p:spPr bwMode="auto">
            <a:xfrm>
              <a:off x="2006226" y="4402339"/>
              <a:ext cx="138434" cy="393369"/>
            </a:xfrm>
            <a:prstGeom prst="line">
              <a:avLst/>
            </a:prstGeom>
            <a:noFill/>
            <a:ln w="38100">
              <a:solidFill>
                <a:srgbClr val="CC0000"/>
              </a:solidFill>
              <a:round/>
              <a:headEnd/>
              <a:tailEnd type="triangle" w="med" len="lg"/>
            </a:ln>
            <a:extLst>
              <a:ext uri="{909E8E84-426E-40DD-AFC4-6F175D3DCCD1}">
                <a14:hiddenFill xmlns:a14="http://schemas.microsoft.com/office/drawing/2010/main" xmlns="">
                  <a:noFill/>
                </a14:hiddenFill>
              </a:ext>
            </a:extLst>
          </p:spPr>
          <p:txBody>
            <a:bodyPr/>
            <a:lstStyle/>
            <a:p>
              <a:endParaRPr lang="en-GB" sz="1600"/>
            </a:p>
          </p:txBody>
        </p:sp>
        <p:sp>
          <p:nvSpPr>
            <p:cNvPr id="23" name="Freeform 32"/>
            <p:cNvSpPr>
              <a:spLocks/>
            </p:cNvSpPr>
            <p:nvPr/>
          </p:nvSpPr>
          <p:spPr bwMode="auto">
            <a:xfrm>
              <a:off x="1867794" y="2774034"/>
              <a:ext cx="164475" cy="1991520"/>
            </a:xfrm>
            <a:custGeom>
              <a:avLst/>
              <a:gdLst>
                <a:gd name="T0" fmla="*/ 2147483647 w 120"/>
                <a:gd name="T1" fmla="*/ 0 h 1453"/>
                <a:gd name="T2" fmla="*/ 2147483647 w 120"/>
                <a:gd name="T3" fmla="*/ 2147483647 h 1453"/>
                <a:gd name="T4" fmla="*/ 2147483647 w 120"/>
                <a:gd name="T5" fmla="*/ 2147483647 h 1453"/>
                <a:gd name="T6" fmla="*/ 0 60000 65536"/>
                <a:gd name="T7" fmla="*/ 0 60000 65536"/>
                <a:gd name="T8" fmla="*/ 0 60000 65536"/>
                <a:gd name="T9" fmla="*/ 0 w 120"/>
                <a:gd name="T10" fmla="*/ 0 h 1453"/>
                <a:gd name="T11" fmla="*/ 120 w 120"/>
                <a:gd name="T12" fmla="*/ 1453 h 1453"/>
              </a:gdLst>
              <a:ahLst/>
              <a:cxnLst>
                <a:cxn ang="T6">
                  <a:pos x="T0" y="T1"/>
                </a:cxn>
                <a:cxn ang="T7">
                  <a:pos x="T2" y="T3"/>
                </a:cxn>
                <a:cxn ang="T8">
                  <a:pos x="T4" y="T5"/>
                </a:cxn>
              </a:cxnLst>
              <a:rect l="T9" t="T10" r="T11" b="T12"/>
              <a:pathLst>
                <a:path w="120" h="1453">
                  <a:moveTo>
                    <a:pt x="120" y="0"/>
                  </a:moveTo>
                  <a:cubicBezTo>
                    <a:pt x="61" y="272"/>
                    <a:pt x="2" y="544"/>
                    <a:pt x="1" y="786"/>
                  </a:cubicBezTo>
                  <a:cubicBezTo>
                    <a:pt x="0" y="1028"/>
                    <a:pt x="55" y="1240"/>
                    <a:pt x="111" y="1453"/>
                  </a:cubicBezTo>
                </a:path>
              </a:pathLst>
            </a:custGeom>
            <a:noFill/>
            <a:ln w="38100">
              <a:solidFill>
                <a:srgbClr val="006699"/>
              </a:solidFill>
              <a:prstDash val="dash"/>
              <a:round/>
              <a:headEnd/>
              <a:tailEnd type="triangle" w="med" len="lg"/>
            </a:ln>
            <a:extLst>
              <a:ext uri="{909E8E84-426E-40DD-AFC4-6F175D3DCCD1}">
                <a14:hiddenFill xmlns:a14="http://schemas.microsoft.com/office/drawing/2010/main" xmlns="">
                  <a:solidFill>
                    <a:srgbClr val="FFFFFF"/>
                  </a:solidFill>
                </a14:hiddenFill>
              </a:ext>
            </a:extLst>
          </p:spPr>
          <p:txBody>
            <a:bodyPr wrap="none" anchor="ctr"/>
            <a:lstStyle/>
            <a:p>
              <a:endParaRPr lang="en-GB" sz="1600"/>
            </a:p>
          </p:txBody>
        </p:sp>
        <p:sp>
          <p:nvSpPr>
            <p:cNvPr id="24" name="AutoShape 31"/>
            <p:cNvSpPr>
              <a:spLocks noChangeArrowheads="1"/>
            </p:cNvSpPr>
            <p:nvPr/>
          </p:nvSpPr>
          <p:spPr bwMode="auto">
            <a:xfrm>
              <a:off x="970032" y="2494426"/>
              <a:ext cx="995075" cy="237118"/>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200" dirty="0">
                  <a:cs typeface="+mn-cs"/>
                </a:rPr>
                <a:t>Servers</a:t>
              </a:r>
            </a:p>
          </p:txBody>
        </p:sp>
        <p:sp>
          <p:nvSpPr>
            <p:cNvPr id="25" name="AutoShape 31"/>
            <p:cNvSpPr>
              <a:spLocks noChangeArrowheads="1"/>
            </p:cNvSpPr>
            <p:nvPr/>
          </p:nvSpPr>
          <p:spPr bwMode="auto">
            <a:xfrm>
              <a:off x="808298" y="5559148"/>
              <a:ext cx="1596781" cy="26316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200">
                  <a:cs typeface="+mn-cs"/>
                </a:rPr>
                <a:t>Storage Devices</a:t>
              </a:r>
            </a:p>
          </p:txBody>
        </p:sp>
        <p:sp>
          <p:nvSpPr>
            <p:cNvPr id="26" name="AutoShape 31"/>
            <p:cNvSpPr>
              <a:spLocks noChangeArrowheads="1"/>
            </p:cNvSpPr>
            <p:nvPr/>
          </p:nvSpPr>
          <p:spPr bwMode="auto">
            <a:xfrm>
              <a:off x="2143289" y="3410005"/>
              <a:ext cx="1284278" cy="487943"/>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200" dirty="0">
                  <a:cs typeface="+mn-cs"/>
                </a:rPr>
                <a:t>Block-level </a:t>
              </a:r>
            </a:p>
            <a:p>
              <a:pPr algn="ctr" eaLnBrk="0" hangingPunct="0">
                <a:defRPr/>
              </a:pPr>
              <a:r>
                <a:rPr lang="en-US" sz="1200" dirty="0">
                  <a:cs typeface="+mn-cs"/>
                </a:rPr>
                <a:t>access</a:t>
              </a:r>
            </a:p>
          </p:txBody>
        </p:sp>
        <p:sp>
          <p:nvSpPr>
            <p:cNvPr id="27" name="Arc 37"/>
            <p:cNvSpPr>
              <a:spLocks/>
            </p:cNvSpPr>
            <p:nvPr/>
          </p:nvSpPr>
          <p:spPr bwMode="auto">
            <a:xfrm rot="18391666" flipH="1">
              <a:off x="808299" y="4033640"/>
              <a:ext cx="1673536" cy="385147"/>
            </a:xfrm>
            <a:custGeom>
              <a:avLst/>
              <a:gdLst>
                <a:gd name="T0" fmla="*/ 0 w 20984"/>
                <a:gd name="T1" fmla="*/ 2147483647 h 9251"/>
                <a:gd name="T2" fmla="*/ 2147483647 w 20984"/>
                <a:gd name="T3" fmla="*/ 0 h 9251"/>
                <a:gd name="T4" fmla="*/ 2147483647 w 20984"/>
                <a:gd name="T5" fmla="*/ 2147483647 h 9251"/>
                <a:gd name="T6" fmla="*/ 0 60000 65536"/>
                <a:gd name="T7" fmla="*/ 0 60000 65536"/>
                <a:gd name="T8" fmla="*/ 0 60000 65536"/>
                <a:gd name="T9" fmla="*/ 0 w 20984"/>
                <a:gd name="T10" fmla="*/ 0 h 9251"/>
                <a:gd name="T11" fmla="*/ 20984 w 20984"/>
                <a:gd name="T12" fmla="*/ 9251 h 9251"/>
              </a:gdLst>
              <a:ahLst/>
              <a:cxnLst>
                <a:cxn ang="T6">
                  <a:pos x="T0" y="T1"/>
                </a:cxn>
                <a:cxn ang="T7">
                  <a:pos x="T2" y="T3"/>
                </a:cxn>
                <a:cxn ang="T8">
                  <a:pos x="T4" y="T5"/>
                </a:cxn>
              </a:cxnLst>
              <a:rect l="T9" t="T10" r="T11" b="T12"/>
              <a:pathLst>
                <a:path w="20984" h="9251" fill="none" extrusionOk="0">
                  <a:moveTo>
                    <a:pt x="-1" y="4129"/>
                  </a:moveTo>
                  <a:cubicBezTo>
                    <a:pt x="347" y="2707"/>
                    <a:pt x="838" y="1323"/>
                    <a:pt x="1465" y="0"/>
                  </a:cubicBezTo>
                </a:path>
                <a:path w="20984" h="9251" stroke="0" extrusionOk="0">
                  <a:moveTo>
                    <a:pt x="-1" y="4129"/>
                  </a:moveTo>
                  <a:cubicBezTo>
                    <a:pt x="347" y="2707"/>
                    <a:pt x="838" y="1323"/>
                    <a:pt x="1465" y="0"/>
                  </a:cubicBezTo>
                  <a:lnTo>
                    <a:pt x="20984" y="9251"/>
                  </a:lnTo>
                  <a:close/>
                </a:path>
              </a:pathLst>
            </a:custGeom>
            <a:noFill/>
            <a:ln w="38100">
              <a:solidFill>
                <a:srgbClr val="CC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a:lstStyle/>
            <a:p>
              <a:endParaRPr lang="en-GB" sz="1600"/>
            </a:p>
          </p:txBody>
        </p:sp>
        <p:sp>
          <p:nvSpPr>
            <p:cNvPr id="33" name="AutoShape 31"/>
            <p:cNvSpPr>
              <a:spLocks noChangeArrowheads="1"/>
            </p:cNvSpPr>
            <p:nvPr/>
          </p:nvSpPr>
          <p:spPr bwMode="auto">
            <a:xfrm>
              <a:off x="950844" y="1573365"/>
              <a:ext cx="995075" cy="237118"/>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600" dirty="0">
                  <a:cs typeface="+mn-cs"/>
                </a:rPr>
                <a:t>SAN</a:t>
              </a:r>
            </a:p>
          </p:txBody>
        </p:sp>
      </p:grpSp>
      <p:grpSp>
        <p:nvGrpSpPr>
          <p:cNvPr id="48" name="Group 47"/>
          <p:cNvGrpSpPr/>
          <p:nvPr/>
        </p:nvGrpSpPr>
        <p:grpSpPr>
          <a:xfrm>
            <a:off x="170480" y="936867"/>
            <a:ext cx="3807744" cy="3910374"/>
            <a:chOff x="3841790" y="1027113"/>
            <a:chExt cx="4654510" cy="4779962"/>
          </a:xfrm>
        </p:grpSpPr>
        <p:pic>
          <p:nvPicPr>
            <p:cNvPr id="28" name="Picture 18" descr="Serve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92788" y="4727575"/>
              <a:ext cx="808037" cy="950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18" descr="Serve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388225" y="4705350"/>
              <a:ext cx="808038" cy="950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 name="AutoShape 31"/>
            <p:cNvSpPr>
              <a:spLocks noChangeArrowheads="1"/>
            </p:cNvSpPr>
            <p:nvPr/>
          </p:nvSpPr>
          <p:spPr bwMode="auto">
            <a:xfrm>
              <a:off x="5767388" y="5518150"/>
              <a:ext cx="2227262" cy="288925"/>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200">
                  <a:cs typeface="+mn-cs"/>
                </a:rPr>
                <a:t>File Servers</a:t>
              </a:r>
            </a:p>
          </p:txBody>
        </p:sp>
        <p:sp>
          <p:nvSpPr>
            <p:cNvPr id="31" name="Shape 16411"/>
            <p:cNvSpPr>
              <a:spLocks noEditPoints="1"/>
            </p:cNvSpPr>
            <p:nvPr/>
          </p:nvSpPr>
          <p:spPr bwMode="auto">
            <a:xfrm>
              <a:off x="5534025" y="3328988"/>
              <a:ext cx="2667000" cy="447675"/>
            </a:xfrm>
            <a:custGeom>
              <a:avLst/>
              <a:gdLst>
                <a:gd name="T0" fmla="*/ 2147483647 w 2309"/>
                <a:gd name="T1" fmla="*/ 2147483647 h 385"/>
                <a:gd name="T2" fmla="*/ 2147483647 w 2309"/>
                <a:gd name="T3" fmla="*/ 2147483647 h 385"/>
                <a:gd name="T4" fmla="*/ 2147483647 w 2309"/>
                <a:gd name="T5" fmla="*/ 2147483647 h 385"/>
                <a:gd name="T6" fmla="*/ 2147483647 w 2309"/>
                <a:gd name="T7" fmla="*/ 2147483647 h 385"/>
                <a:gd name="T8" fmla="*/ 2147483647 w 2309"/>
                <a:gd name="T9" fmla="*/ 2147483647 h 385"/>
                <a:gd name="T10" fmla="*/ 2147483647 w 2309"/>
                <a:gd name="T11" fmla="*/ 0 h 385"/>
                <a:gd name="T12" fmla="*/ 2147483647 w 2309"/>
                <a:gd name="T13" fmla="*/ 0 h 385"/>
                <a:gd name="T14" fmla="*/ 2147483647 w 2309"/>
                <a:gd name="T15" fmla="*/ 2147483647 h 385"/>
                <a:gd name="T16" fmla="*/ 2147483647 w 2309"/>
                <a:gd name="T17" fmla="*/ 2147483647 h 385"/>
                <a:gd name="T18" fmla="*/ 2147483647 w 2309"/>
                <a:gd name="T19" fmla="*/ 2147483647 h 385"/>
                <a:gd name="T20" fmla="*/ 2147483647 w 2309"/>
                <a:gd name="T21" fmla="*/ 2147483647 h 385"/>
                <a:gd name="T22" fmla="*/ 2147483647 w 2309"/>
                <a:gd name="T23" fmla="*/ 2147483647 h 385"/>
                <a:gd name="T24" fmla="*/ 0 w 2309"/>
                <a:gd name="T25" fmla="*/ 2147483647 h 385"/>
                <a:gd name="T26" fmla="*/ 2147483647 w 2309"/>
                <a:gd name="T27" fmla="*/ 0 h 3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09"/>
                <a:gd name="T43" fmla="*/ 0 h 385"/>
                <a:gd name="T44" fmla="*/ 2309 w 2309"/>
                <a:gd name="T45" fmla="*/ 385 h 3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09" h="385">
                  <a:moveTo>
                    <a:pt x="96" y="361"/>
                  </a:moveTo>
                  <a:cubicBezTo>
                    <a:pt x="56" y="360"/>
                    <a:pt x="24" y="283"/>
                    <a:pt x="24" y="190"/>
                  </a:cubicBezTo>
                  <a:cubicBezTo>
                    <a:pt x="25" y="99"/>
                    <a:pt x="57" y="25"/>
                    <a:pt x="96" y="24"/>
                  </a:cubicBezTo>
                  <a:cubicBezTo>
                    <a:pt x="137" y="25"/>
                    <a:pt x="169" y="102"/>
                    <a:pt x="168" y="195"/>
                  </a:cubicBezTo>
                  <a:cubicBezTo>
                    <a:pt x="168" y="286"/>
                    <a:pt x="136" y="360"/>
                    <a:pt x="96" y="361"/>
                  </a:cubicBezTo>
                  <a:close/>
                  <a:moveTo>
                    <a:pt x="96" y="0"/>
                  </a:moveTo>
                  <a:lnTo>
                    <a:pt x="2212" y="0"/>
                  </a:lnTo>
                  <a:cubicBezTo>
                    <a:pt x="2266" y="0"/>
                    <a:pt x="2309" y="86"/>
                    <a:pt x="2309" y="192"/>
                  </a:cubicBezTo>
                  <a:cubicBezTo>
                    <a:pt x="2309" y="299"/>
                    <a:pt x="2266" y="385"/>
                    <a:pt x="2212" y="385"/>
                  </a:cubicBezTo>
                  <a:cubicBezTo>
                    <a:pt x="2212" y="385"/>
                    <a:pt x="2212" y="385"/>
                    <a:pt x="2212" y="385"/>
                  </a:cubicBezTo>
                  <a:lnTo>
                    <a:pt x="96" y="385"/>
                  </a:lnTo>
                  <a:cubicBezTo>
                    <a:pt x="43" y="385"/>
                    <a:pt x="0" y="299"/>
                    <a:pt x="0" y="192"/>
                  </a:cubicBezTo>
                  <a:cubicBezTo>
                    <a:pt x="0" y="86"/>
                    <a:pt x="43" y="0"/>
                    <a:pt x="96" y="0"/>
                  </a:cubicBezTo>
                  <a:close/>
                </a:path>
              </a:pathLst>
            </a:custGeom>
            <a:solidFill>
              <a:srgbClr val="C0C0C0"/>
            </a:solidFill>
            <a:ln w="0" algn="ctr">
              <a:solidFill>
                <a:srgbClr val="000000"/>
              </a:solidFill>
              <a:round/>
              <a:headEnd/>
              <a:tailEnd/>
            </a:ln>
          </p:spPr>
          <p:txBody>
            <a:bodyPr/>
            <a:lstStyle/>
            <a:p>
              <a:endParaRPr lang="en-GB" sz="1600"/>
            </a:p>
          </p:txBody>
        </p:sp>
        <p:sp>
          <p:nvSpPr>
            <p:cNvPr id="32" name="Rectangle 16415"/>
            <p:cNvSpPr>
              <a:spLocks noChangeArrowheads="1"/>
            </p:cNvSpPr>
            <p:nvPr/>
          </p:nvSpPr>
          <p:spPr bwMode="auto">
            <a:xfrm>
              <a:off x="6240463" y="3449638"/>
              <a:ext cx="1263166" cy="215444"/>
            </a:xfrm>
            <a:prstGeom prst="rect">
              <a:avLst/>
            </a:prstGeom>
            <a:noFill/>
            <a:ln w="9525">
              <a:noFill/>
              <a:miter lim="800000"/>
              <a:headEnd/>
              <a:tailEnd/>
            </a:ln>
          </p:spPr>
          <p:txBody>
            <a:bodyPr wrap="none" lIns="0" tIns="0" rIns="0" bIns="0">
              <a:spAutoFit/>
            </a:bodyPr>
            <a:lstStyle/>
            <a:p>
              <a:pPr>
                <a:defRPr/>
              </a:pPr>
              <a:r>
                <a:rPr lang="en-US" sz="1400" dirty="0">
                  <a:solidFill>
                    <a:srgbClr val="000000"/>
                  </a:solidFill>
                  <a:latin typeface="Arial" charset="0"/>
                  <a:cs typeface="+mn-cs"/>
                </a:rPr>
                <a:t>LAN (Ethernet)</a:t>
              </a:r>
              <a:endParaRPr lang="en-US" sz="2400" dirty="0">
                <a:effectLst>
                  <a:outerShdw blurRad="38100" dist="38100" dir="2700000" algn="tl">
                    <a:srgbClr val="C0C0C0"/>
                  </a:outerShdw>
                </a:effectLst>
                <a:latin typeface="Arial" charset="0"/>
                <a:cs typeface="+mn-cs"/>
              </a:endParaRPr>
            </a:p>
          </p:txBody>
        </p:sp>
        <p:sp>
          <p:nvSpPr>
            <p:cNvPr id="34" name="AutoShape 31"/>
            <p:cNvSpPr>
              <a:spLocks noChangeArrowheads="1"/>
            </p:cNvSpPr>
            <p:nvPr/>
          </p:nvSpPr>
          <p:spPr bwMode="auto">
            <a:xfrm>
              <a:off x="6262688" y="1027113"/>
              <a:ext cx="1152525" cy="274637"/>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600">
                  <a:cs typeface="+mn-cs"/>
                </a:rPr>
                <a:t>NAS</a:t>
              </a:r>
            </a:p>
          </p:txBody>
        </p:sp>
        <p:sp>
          <p:nvSpPr>
            <p:cNvPr id="35" name="Line 48"/>
            <p:cNvSpPr>
              <a:spLocks noChangeShapeType="1"/>
            </p:cNvSpPr>
            <p:nvPr/>
          </p:nvSpPr>
          <p:spPr bwMode="auto">
            <a:xfrm>
              <a:off x="5834063" y="3440113"/>
              <a:ext cx="2192337" cy="0"/>
            </a:xfrm>
            <a:prstGeom prst="line">
              <a:avLst/>
            </a:prstGeom>
            <a:noFill/>
            <a:ln w="9525">
              <a:solidFill>
                <a:srgbClr val="333333"/>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36" name="Line 49"/>
            <p:cNvSpPr>
              <a:spLocks noChangeShapeType="1"/>
            </p:cNvSpPr>
            <p:nvPr/>
          </p:nvSpPr>
          <p:spPr bwMode="auto">
            <a:xfrm flipV="1">
              <a:off x="5822950" y="2381250"/>
              <a:ext cx="0" cy="1058863"/>
            </a:xfrm>
            <a:prstGeom prst="line">
              <a:avLst/>
            </a:prstGeom>
            <a:noFill/>
            <a:ln w="9525">
              <a:solidFill>
                <a:srgbClr val="333333"/>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37" name="Line 50"/>
            <p:cNvSpPr>
              <a:spLocks noChangeShapeType="1"/>
            </p:cNvSpPr>
            <p:nvPr/>
          </p:nvSpPr>
          <p:spPr bwMode="auto">
            <a:xfrm flipV="1">
              <a:off x="8037513" y="2322513"/>
              <a:ext cx="0" cy="1117600"/>
            </a:xfrm>
            <a:prstGeom prst="line">
              <a:avLst/>
            </a:prstGeom>
            <a:noFill/>
            <a:ln w="9525">
              <a:solidFill>
                <a:srgbClr val="333333"/>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38" name="Line 52"/>
            <p:cNvSpPr>
              <a:spLocks noChangeShapeType="1"/>
            </p:cNvSpPr>
            <p:nvPr/>
          </p:nvSpPr>
          <p:spPr bwMode="auto">
            <a:xfrm>
              <a:off x="6176963" y="3440113"/>
              <a:ext cx="0" cy="1262062"/>
            </a:xfrm>
            <a:prstGeom prst="line">
              <a:avLst/>
            </a:prstGeom>
            <a:noFill/>
            <a:ln w="9525">
              <a:solidFill>
                <a:srgbClr val="333333"/>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39" name="Line 53"/>
            <p:cNvSpPr>
              <a:spLocks noChangeShapeType="1"/>
            </p:cNvSpPr>
            <p:nvPr/>
          </p:nvSpPr>
          <p:spPr bwMode="auto">
            <a:xfrm>
              <a:off x="6937375" y="2182813"/>
              <a:ext cx="0" cy="1262062"/>
            </a:xfrm>
            <a:prstGeom prst="line">
              <a:avLst/>
            </a:prstGeom>
            <a:noFill/>
            <a:ln w="9525">
              <a:solidFill>
                <a:srgbClr val="333333"/>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40" name="Line 54"/>
            <p:cNvSpPr>
              <a:spLocks noChangeShapeType="1"/>
            </p:cNvSpPr>
            <p:nvPr/>
          </p:nvSpPr>
          <p:spPr bwMode="auto">
            <a:xfrm>
              <a:off x="7712075" y="3454400"/>
              <a:ext cx="0" cy="1292225"/>
            </a:xfrm>
            <a:prstGeom prst="line">
              <a:avLst/>
            </a:prstGeom>
            <a:noFill/>
            <a:ln w="9525">
              <a:solidFill>
                <a:srgbClr val="333333"/>
              </a:solidFill>
              <a:round/>
              <a:headEnd/>
              <a:tailEnd/>
            </a:ln>
            <a:extLst>
              <a:ext uri="{909E8E84-426E-40DD-AFC4-6F175D3DCCD1}">
                <a14:hiddenFill xmlns:a14="http://schemas.microsoft.com/office/drawing/2010/main" xmlns="">
                  <a:noFill/>
                </a14:hiddenFill>
              </a:ext>
            </a:extLst>
          </p:spPr>
          <p:txBody>
            <a:bodyPr wrap="none" anchor="ctr"/>
            <a:lstStyle/>
            <a:p>
              <a:endParaRPr lang="en-GB" sz="1600"/>
            </a:p>
          </p:txBody>
        </p:sp>
        <p:sp>
          <p:nvSpPr>
            <p:cNvPr id="41" name="Freeform 55"/>
            <p:cNvSpPr>
              <a:spLocks/>
            </p:cNvSpPr>
            <p:nvPr/>
          </p:nvSpPr>
          <p:spPr bwMode="auto">
            <a:xfrm flipH="1">
              <a:off x="5638800" y="2438400"/>
              <a:ext cx="522288" cy="2322513"/>
            </a:xfrm>
            <a:custGeom>
              <a:avLst/>
              <a:gdLst>
                <a:gd name="T0" fmla="*/ 2147483647 w 329"/>
                <a:gd name="T1" fmla="*/ 0 h 1463"/>
                <a:gd name="T2" fmla="*/ 2147483647 w 329"/>
                <a:gd name="T3" fmla="*/ 2147483647 h 1463"/>
                <a:gd name="T4" fmla="*/ 2147483647 w 329"/>
                <a:gd name="T5" fmla="*/ 2147483647 h 1463"/>
                <a:gd name="T6" fmla="*/ 2147483647 w 329"/>
                <a:gd name="T7" fmla="*/ 2147483647 h 1463"/>
                <a:gd name="T8" fmla="*/ 0 60000 65536"/>
                <a:gd name="T9" fmla="*/ 0 60000 65536"/>
                <a:gd name="T10" fmla="*/ 0 60000 65536"/>
                <a:gd name="T11" fmla="*/ 0 60000 65536"/>
                <a:gd name="T12" fmla="*/ 0 w 329"/>
                <a:gd name="T13" fmla="*/ 0 h 1463"/>
                <a:gd name="T14" fmla="*/ 329 w 329"/>
                <a:gd name="T15" fmla="*/ 1463 h 1463"/>
              </a:gdLst>
              <a:ahLst/>
              <a:cxnLst>
                <a:cxn ang="T8">
                  <a:pos x="T0" y="T1"/>
                </a:cxn>
                <a:cxn ang="T9">
                  <a:pos x="T2" y="T3"/>
                </a:cxn>
                <a:cxn ang="T10">
                  <a:pos x="T4" y="T5"/>
                </a:cxn>
                <a:cxn ang="T11">
                  <a:pos x="T6" y="T7"/>
                </a:cxn>
              </a:cxnLst>
              <a:rect l="T12" t="T13" r="T14" b="T15"/>
              <a:pathLst>
                <a:path w="329" h="1463">
                  <a:moveTo>
                    <a:pt x="288" y="0"/>
                  </a:moveTo>
                  <a:cubicBezTo>
                    <a:pt x="308" y="231"/>
                    <a:pt x="329" y="463"/>
                    <a:pt x="288" y="603"/>
                  </a:cubicBezTo>
                  <a:cubicBezTo>
                    <a:pt x="247" y="743"/>
                    <a:pt x="82" y="698"/>
                    <a:pt x="41" y="841"/>
                  </a:cubicBezTo>
                  <a:cubicBezTo>
                    <a:pt x="0" y="984"/>
                    <a:pt x="41" y="1362"/>
                    <a:pt x="41" y="1463"/>
                  </a:cubicBezTo>
                </a:path>
              </a:pathLst>
            </a:custGeom>
            <a:noFill/>
            <a:ln w="38100">
              <a:solidFill>
                <a:srgbClr val="006699"/>
              </a:solidFill>
              <a:prstDash val="dash"/>
              <a:round/>
              <a:headEnd type="triangle" w="med" len="med"/>
              <a:tailEnd type="triangle" w="med" len="lg"/>
            </a:ln>
            <a:extLst>
              <a:ext uri="{909E8E84-426E-40DD-AFC4-6F175D3DCCD1}">
                <a14:hiddenFill xmlns:a14="http://schemas.microsoft.com/office/drawing/2010/main" xmlns="">
                  <a:solidFill>
                    <a:srgbClr val="FFFFFF"/>
                  </a:solidFill>
                </a14:hiddenFill>
              </a:ext>
            </a:extLst>
          </p:spPr>
          <p:txBody>
            <a:bodyPr wrap="none" anchor="ctr"/>
            <a:lstStyle/>
            <a:p>
              <a:endParaRPr lang="en-GB" sz="1600"/>
            </a:p>
          </p:txBody>
        </p:sp>
        <p:sp>
          <p:nvSpPr>
            <p:cNvPr id="42" name="AutoShape 31"/>
            <p:cNvSpPr>
              <a:spLocks noChangeArrowheads="1"/>
            </p:cNvSpPr>
            <p:nvPr/>
          </p:nvSpPr>
          <p:spPr bwMode="auto">
            <a:xfrm>
              <a:off x="3841790" y="4141788"/>
              <a:ext cx="1920834" cy="619126"/>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200" dirty="0">
                  <a:cs typeface="+mn-cs"/>
                </a:rPr>
                <a:t>File-level access</a:t>
              </a:r>
            </a:p>
            <a:p>
              <a:pPr algn="ctr" eaLnBrk="0" hangingPunct="0">
                <a:defRPr/>
              </a:pPr>
              <a:r>
                <a:rPr lang="en-US" sz="1200" dirty="0">
                  <a:cs typeface="+mn-cs"/>
                </a:rPr>
                <a:t>(CIFS, etc.)</a:t>
              </a:r>
            </a:p>
          </p:txBody>
        </p:sp>
        <p:sp>
          <p:nvSpPr>
            <p:cNvPr id="43" name="Line 13"/>
            <p:cNvSpPr>
              <a:spLocks noChangeShapeType="1"/>
            </p:cNvSpPr>
            <p:nvPr/>
          </p:nvSpPr>
          <p:spPr bwMode="auto">
            <a:xfrm flipV="1">
              <a:off x="5784850" y="4148138"/>
              <a:ext cx="307975" cy="212725"/>
            </a:xfrm>
            <a:prstGeom prst="line">
              <a:avLst/>
            </a:prstGeom>
            <a:noFill/>
            <a:ln w="38100">
              <a:solidFill>
                <a:srgbClr val="CC0000"/>
              </a:solidFill>
              <a:round/>
              <a:headEnd/>
              <a:tailEnd type="triangle" w="med" len="lg"/>
            </a:ln>
            <a:extLst>
              <a:ext uri="{909E8E84-426E-40DD-AFC4-6F175D3DCCD1}">
                <a14:hiddenFill xmlns:a14="http://schemas.microsoft.com/office/drawing/2010/main" xmlns="">
                  <a:noFill/>
                </a14:hiddenFill>
              </a:ext>
            </a:extLst>
          </p:spPr>
          <p:txBody>
            <a:bodyPr/>
            <a:lstStyle/>
            <a:p>
              <a:endParaRPr lang="en-GB" sz="1600"/>
            </a:p>
          </p:txBody>
        </p:sp>
        <p:pic>
          <p:nvPicPr>
            <p:cNvPr id="44" name="Picture 18" descr="Serve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575425" y="1468438"/>
              <a:ext cx="808038" cy="950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8" descr="Serve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78450" y="1468438"/>
              <a:ext cx="808038" cy="950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8" descr="Serve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688263" y="1468438"/>
              <a:ext cx="808037" cy="950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 name="AutoShape 31"/>
            <p:cNvSpPr>
              <a:spLocks noChangeArrowheads="1"/>
            </p:cNvSpPr>
            <p:nvPr/>
          </p:nvSpPr>
          <p:spPr bwMode="auto">
            <a:xfrm>
              <a:off x="5716588" y="2051050"/>
              <a:ext cx="2243137" cy="319088"/>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200">
                  <a:cs typeface="+mn-cs"/>
                </a:rPr>
                <a:t>Application Servers</a:t>
              </a:r>
            </a:p>
          </p:txBody>
        </p:sp>
      </p:grpSp>
      <p:grpSp>
        <p:nvGrpSpPr>
          <p:cNvPr id="75" name="Group 74"/>
          <p:cNvGrpSpPr/>
          <p:nvPr/>
        </p:nvGrpSpPr>
        <p:grpSpPr>
          <a:xfrm>
            <a:off x="3737853" y="4998287"/>
            <a:ext cx="2668009" cy="1318927"/>
            <a:chOff x="9540771" y="1564708"/>
            <a:chExt cx="3035559" cy="1500625"/>
          </a:xfrm>
        </p:grpSpPr>
        <p:sp>
          <p:nvSpPr>
            <p:cNvPr id="55" name="AutoShape 31"/>
            <p:cNvSpPr>
              <a:spLocks noChangeArrowheads="1"/>
            </p:cNvSpPr>
            <p:nvPr/>
          </p:nvSpPr>
          <p:spPr bwMode="auto">
            <a:xfrm>
              <a:off x="10309156" y="1564708"/>
              <a:ext cx="1001522" cy="238654"/>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600" dirty="0" smtClean="0">
                  <a:cs typeface="+mn-cs"/>
                </a:rPr>
                <a:t>DAS</a:t>
              </a:r>
              <a:endParaRPr lang="en-US" sz="1600" dirty="0">
                <a:cs typeface="+mn-cs"/>
              </a:endParaRPr>
            </a:p>
          </p:txBody>
        </p:sp>
        <p:pic>
          <p:nvPicPr>
            <p:cNvPr id="65" name="Picture 18" descr="Serve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580918" y="1948211"/>
              <a:ext cx="702169" cy="826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 name="Picture 18" descr="Serve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540771" y="1948211"/>
              <a:ext cx="702169" cy="826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 name="Picture 18" descr="Serve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1547953" y="1948211"/>
              <a:ext cx="702168" cy="826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Picture 26" descr="Database"/>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9920947" y="2355944"/>
              <a:ext cx="652419" cy="5276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 name="Picture 26" descr="Database"/>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0918008" y="2344511"/>
              <a:ext cx="652419" cy="5276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2" name="Picture 26" descr="Database"/>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1923911" y="2301746"/>
              <a:ext cx="652419" cy="5276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4" name="AutoShape 31"/>
            <p:cNvSpPr>
              <a:spLocks noChangeArrowheads="1"/>
            </p:cNvSpPr>
            <p:nvPr/>
          </p:nvSpPr>
          <p:spPr bwMode="auto">
            <a:xfrm>
              <a:off x="9974669" y="2788052"/>
              <a:ext cx="1949242" cy="277281"/>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wrap="none" anchor="ctr"/>
            <a:lstStyle/>
            <a:p>
              <a:pPr algn="ctr" eaLnBrk="0" hangingPunct="0">
                <a:defRPr/>
              </a:pPr>
              <a:r>
                <a:rPr lang="en-US" sz="1200" dirty="0" smtClean="0">
                  <a:cs typeface="+mn-cs"/>
                </a:rPr>
                <a:t>File Servers</a:t>
              </a:r>
              <a:endParaRPr lang="en-US" sz="1200" dirty="0">
                <a:cs typeface="+mn-cs"/>
              </a:endParaRPr>
            </a:p>
          </p:txBody>
        </p:sp>
      </p:grpSp>
    </p:spTree>
    <p:extLst>
      <p:ext uri="{BB962C8B-B14F-4D97-AF65-F5344CB8AC3E}">
        <p14:creationId xmlns:p14="http://schemas.microsoft.com/office/powerpoint/2010/main" xmlns="" val="8268805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SAN Components</a:t>
            </a:r>
          </a:p>
        </p:txBody>
      </p:sp>
      <p:graphicFrame>
        <p:nvGraphicFramePr>
          <p:cNvPr id="4" name="Group 34"/>
          <p:cNvGraphicFramePr>
            <a:graphicFrameLocks noGrp="1"/>
          </p:cNvGraphicFramePr>
          <p:nvPr>
            <p:ph idx="4294967295"/>
            <p:extLst>
              <p:ext uri="{D42A27DB-BD31-4B8C-83A1-F6EECF244321}">
                <p14:modId xmlns:p14="http://schemas.microsoft.com/office/powerpoint/2010/main" xmlns="" val="1532833590"/>
              </p:ext>
            </p:extLst>
          </p:nvPr>
        </p:nvGraphicFramePr>
        <p:xfrm>
          <a:off x="381000" y="838200"/>
          <a:ext cx="8464550" cy="5568697"/>
        </p:xfrm>
        <a:graphic>
          <a:graphicData uri="http://schemas.openxmlformats.org/drawingml/2006/table">
            <a:tbl>
              <a:tblPr/>
              <a:tblGrid>
                <a:gridCol w="2154238"/>
                <a:gridCol w="6310312"/>
              </a:tblGrid>
              <a:tr h="41592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dirty="0" smtClean="0">
                          <a:ln>
                            <a:noFill/>
                          </a:ln>
                          <a:solidFill>
                            <a:schemeClr val="tx1"/>
                          </a:solidFill>
                          <a:effectLst/>
                          <a:latin typeface="Verdana" pitchFamily="34" charset="0"/>
                          <a:cs typeface="Arial" charset="0"/>
                        </a:rPr>
                        <a:t>Term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charset="0"/>
                        </a:rPr>
                        <a:t>Description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4CD9A"/>
                    </a:solidFill>
                  </a:tcPr>
                </a:tc>
              </a:tr>
              <a:tr h="452438">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charset="0"/>
                        </a:rPr>
                        <a:t>Host</a:t>
                      </a:r>
                      <a:r>
                        <a:rPr kumimoji="0" lang="en-US" sz="1800" b="0" i="0" u="none" strike="noStrike" cap="none" normalizeH="0" baseline="0" smtClean="0">
                          <a:ln>
                            <a:noFill/>
                          </a:ln>
                          <a:solidFill>
                            <a:schemeClr val="tx1"/>
                          </a:solidFill>
                          <a:effectLst/>
                          <a:latin typeface="Verdana" pitchFamily="34" charset="0"/>
                          <a:cs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smtClean="0">
                          <a:ln>
                            <a:noFill/>
                          </a:ln>
                          <a:solidFill>
                            <a:schemeClr val="tx1"/>
                          </a:solidFill>
                          <a:effectLst/>
                          <a:latin typeface="Verdana" pitchFamily="34" charset="0"/>
                          <a:cs typeface="Arial" charset="0"/>
                        </a:rPr>
                        <a:t>A node that connects to a SAN to access resources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24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charset="0"/>
                        </a:rPr>
                        <a:t>Logical Unit Number (LUN)</a:t>
                      </a:r>
                      <a:r>
                        <a:rPr kumimoji="0" lang="en-US" sz="1800" b="0" i="0" u="none" strike="noStrike" cap="none" normalizeH="0" baseline="0" smtClean="0">
                          <a:ln>
                            <a:noFill/>
                          </a:ln>
                          <a:solidFill>
                            <a:schemeClr val="tx1"/>
                          </a:solidFill>
                          <a:effectLst/>
                          <a:latin typeface="Verdana" pitchFamily="34" charset="0"/>
                          <a:cs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smtClean="0">
                          <a:ln>
                            <a:noFill/>
                          </a:ln>
                          <a:solidFill>
                            <a:schemeClr val="tx1"/>
                          </a:solidFill>
                          <a:effectLst/>
                          <a:latin typeface="Verdana" pitchFamily="34" charset="0"/>
                          <a:cs typeface="Arial" charset="0"/>
                        </a:rPr>
                        <a:t>A disk device used by a host. The identifier of a SCSI logical unit, and by extension of a Fibre Channel or iSCSI logical unit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262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charset="0"/>
                        </a:rPr>
                        <a:t>Host Bus Adapter (HBA)</a:t>
                      </a:r>
                      <a:r>
                        <a:rPr kumimoji="0" lang="en-US" sz="1800" b="0" i="0" u="none" strike="noStrike" cap="none" normalizeH="0" baseline="0" smtClean="0">
                          <a:ln>
                            <a:noFill/>
                          </a:ln>
                          <a:solidFill>
                            <a:schemeClr val="tx1"/>
                          </a:solidFill>
                          <a:effectLst/>
                          <a:latin typeface="Verdana" pitchFamily="34" charset="0"/>
                          <a:cs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smtClean="0">
                          <a:ln>
                            <a:noFill/>
                          </a:ln>
                          <a:solidFill>
                            <a:schemeClr val="tx1"/>
                          </a:solidFill>
                          <a:effectLst/>
                          <a:latin typeface="Verdana" pitchFamily="34" charset="0"/>
                          <a:cs typeface="Arial" charset="0"/>
                        </a:rPr>
                        <a:t>An interface card placed in a server to provide access to a SAN (Fibre Channel, iSCSI, or SAS)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977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charset="0"/>
                        </a:rPr>
                        <a:t>Storage Controller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smtClean="0">
                          <a:ln>
                            <a:noFill/>
                          </a:ln>
                          <a:solidFill>
                            <a:schemeClr val="tx1"/>
                          </a:solidFill>
                          <a:effectLst/>
                          <a:latin typeface="Verdana" pitchFamily="34" charset="0"/>
                          <a:cs typeface="Arial" charset="0"/>
                        </a:rPr>
                        <a:t>A device connected to the SAN that contains and presents disks to the SAN for use by the hosts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1538">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charset="0"/>
                        </a:rPr>
                        <a:t>Multipathing (MPIO)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dirty="0" smtClean="0">
                          <a:ln>
                            <a:noFill/>
                          </a:ln>
                          <a:solidFill>
                            <a:schemeClr val="tx1"/>
                          </a:solidFill>
                          <a:effectLst/>
                          <a:latin typeface="Verdana" pitchFamily="34" charset="0"/>
                          <a:cs typeface="Arial" charset="0"/>
                        </a:rPr>
                        <a:t>Multiple paths from a host to a storage LUN that allow for path redundancy and aggregated bandwidth between the CPU where the application is executing and the target where the data is stored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122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charset="0"/>
                        </a:rPr>
                        <a:t>Initiator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smtClean="0">
                          <a:ln>
                            <a:noFill/>
                          </a:ln>
                          <a:solidFill>
                            <a:schemeClr val="tx1"/>
                          </a:solidFill>
                          <a:effectLst/>
                          <a:latin typeface="Verdana" pitchFamily="34" charset="0"/>
                          <a:cs typeface="Arial" charset="0"/>
                        </a:rPr>
                        <a:t>A client that requests access to SAN resources and runs on the HBA, or with iSCSI, as software on the host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cs typeface="Arial" charset="0"/>
                        </a:rPr>
                        <a:t>Target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dirty="0" smtClean="0">
                          <a:ln>
                            <a:noFill/>
                          </a:ln>
                          <a:solidFill>
                            <a:schemeClr val="tx1"/>
                          </a:solidFill>
                          <a:effectLst/>
                          <a:latin typeface="Verdana" pitchFamily="34" charset="0"/>
                          <a:cs typeface="Arial" charset="0"/>
                        </a:rPr>
                        <a:t>The storage controller that connects to an initiator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6432437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4"/>
          <p:cNvSpPr>
            <a:spLocks noChangeArrowheads="1"/>
          </p:cNvSpPr>
          <p:nvPr/>
        </p:nvSpPr>
        <p:spPr bwMode="auto">
          <a:xfrm>
            <a:off x="865415" y="1028701"/>
            <a:ext cx="7282542" cy="3363685"/>
          </a:xfrm>
          <a:prstGeom prst="roundRect">
            <a:avLst>
              <a:gd name="adj" fmla="val 3537"/>
            </a:avLst>
          </a:prstGeom>
          <a:solidFill>
            <a:srgbClr val="BBCDE3"/>
          </a:solidFill>
          <a:ln w="9525">
            <a:solidFill>
              <a:srgbClr val="4D4D4D"/>
            </a:solidFill>
            <a:round/>
            <a:headEnd/>
            <a:tailEnd/>
          </a:ln>
          <a:effectLst>
            <a:outerShdw dist="35921" dir="2700000" algn="ctr" rotWithShape="0">
              <a:srgbClr val="AFAFAF"/>
            </a:outerShdw>
          </a:effectLst>
        </p:spPr>
        <p:txBody>
          <a:bodyPr lIns="182880"/>
          <a:lstStyle/>
          <a:p>
            <a:pPr>
              <a:lnSpc>
                <a:spcPct val="90000"/>
              </a:lnSpc>
              <a:spcBef>
                <a:spcPct val="40000"/>
              </a:spcBef>
              <a:defRPr/>
            </a:pPr>
            <a:r>
              <a:rPr lang="en-US" sz="2000" dirty="0"/>
              <a:t>Windows Server 2008 R2 provides two management tools for managing and configuring SANs</a:t>
            </a:r>
          </a:p>
        </p:txBody>
      </p:sp>
      <p:sp>
        <p:nvSpPr>
          <p:cNvPr id="2" name="Title 1"/>
          <p:cNvSpPr>
            <a:spLocks noGrp="1"/>
          </p:cNvSpPr>
          <p:nvPr>
            <p:ph type="title"/>
          </p:nvPr>
        </p:nvSpPr>
        <p:spPr/>
        <p:txBody>
          <a:bodyPr/>
          <a:lstStyle/>
          <a:p>
            <a:r>
              <a:rPr lang="en-GB" dirty="0" smtClean="0"/>
              <a:t>Managing SANs</a:t>
            </a:r>
            <a:endParaRPr lang="en-GB" dirty="0"/>
          </a:p>
        </p:txBody>
      </p:sp>
      <p:sp>
        <p:nvSpPr>
          <p:cNvPr id="6" name="AutoShape 6"/>
          <p:cNvSpPr>
            <a:spLocks noChangeArrowheads="1"/>
          </p:cNvSpPr>
          <p:nvPr/>
        </p:nvSpPr>
        <p:spPr bwMode="auto">
          <a:xfrm>
            <a:off x="1033236" y="2191434"/>
            <a:ext cx="6956425" cy="788670"/>
          </a:xfrm>
          <a:prstGeom prst="roundRect">
            <a:avLst>
              <a:gd name="adj" fmla="val 12106"/>
            </a:avLst>
          </a:prstGeom>
          <a:gradFill rotWithShape="1">
            <a:gsLst>
              <a:gs pos="0">
                <a:srgbClr val="EAABA0"/>
              </a:gs>
              <a:gs pos="100000">
                <a:srgbClr val="F6D9D4"/>
              </a:gs>
            </a:gsLst>
            <a:lin ang="2700000" scaled="1"/>
          </a:gradFill>
          <a:ln w="9525" algn="ctr">
            <a:solidFill>
              <a:srgbClr val="4D4D4D"/>
            </a:solidFill>
            <a:round/>
            <a:headEnd/>
            <a:tailEnd/>
          </a:ln>
          <a:effectLst>
            <a:outerShdw dist="35921" dir="2700000" algn="ctr" rotWithShape="0">
              <a:srgbClr val="777777">
                <a:alpha val="50000"/>
              </a:srgbClr>
            </a:outerShdw>
          </a:effectLst>
        </p:spPr>
        <p:txBody>
          <a:bodyPr lIns="182880" tIns="91440" bIns="91440" anchor="ctr">
            <a:spAutoFit/>
          </a:bodyPr>
          <a:lstStyle/>
          <a:p>
            <a:r>
              <a:rPr lang="en-US" dirty="0"/>
              <a:t>Storage </a:t>
            </a:r>
            <a:r>
              <a:rPr lang="en-US" dirty="0" smtClean="0"/>
              <a:t>Explorer enables </a:t>
            </a:r>
            <a:r>
              <a:rPr lang="en-US" dirty="0"/>
              <a:t>you to view and manage </a:t>
            </a:r>
            <a:r>
              <a:rPr lang="en-US" dirty="0" smtClean="0"/>
              <a:t>storage fabrics </a:t>
            </a:r>
            <a:r>
              <a:rPr lang="en-US" dirty="0"/>
              <a:t>that are available in your </a:t>
            </a:r>
            <a:r>
              <a:rPr lang="en-US" dirty="0" smtClean="0"/>
              <a:t>SAN</a:t>
            </a:r>
            <a:endParaRPr lang="en-GB" dirty="0"/>
          </a:p>
        </p:txBody>
      </p:sp>
      <p:sp>
        <p:nvSpPr>
          <p:cNvPr id="7" name="AutoShape 6"/>
          <p:cNvSpPr>
            <a:spLocks noChangeArrowheads="1"/>
          </p:cNvSpPr>
          <p:nvPr/>
        </p:nvSpPr>
        <p:spPr bwMode="auto">
          <a:xfrm>
            <a:off x="1033236" y="3331352"/>
            <a:ext cx="6956425" cy="729520"/>
          </a:xfrm>
          <a:prstGeom prst="roundRect">
            <a:avLst>
              <a:gd name="adj" fmla="val 12106"/>
            </a:avLst>
          </a:prstGeom>
          <a:gradFill rotWithShape="1">
            <a:gsLst>
              <a:gs pos="0">
                <a:srgbClr val="EAABA0"/>
              </a:gs>
              <a:gs pos="100000">
                <a:srgbClr val="F6D9D4"/>
              </a:gs>
            </a:gsLst>
            <a:lin ang="2700000" scaled="1"/>
          </a:gradFill>
          <a:ln w="9525" algn="ctr">
            <a:solidFill>
              <a:srgbClr val="4D4D4D"/>
            </a:solidFill>
            <a:round/>
            <a:headEnd/>
            <a:tailEnd/>
          </a:ln>
          <a:effectLst>
            <a:outerShdw dist="35921" dir="2700000" algn="ctr" rotWithShape="0">
              <a:srgbClr val="777777">
                <a:alpha val="50000"/>
              </a:srgbClr>
            </a:outerShdw>
          </a:effectLst>
        </p:spPr>
        <p:txBody>
          <a:bodyPr lIns="182880" tIns="91440" bIns="91440" anchor="ctr">
            <a:spAutoFit/>
          </a:bodyPr>
          <a:lstStyle/>
          <a:p>
            <a:pPr>
              <a:lnSpc>
                <a:spcPct val="90000"/>
              </a:lnSpc>
              <a:defRPr/>
            </a:pPr>
            <a:r>
              <a:rPr lang="en-US" dirty="0"/>
              <a:t>Storage Manager for SANs enables you to create and manage </a:t>
            </a:r>
            <a:r>
              <a:rPr lang="en-US" dirty="0" smtClean="0"/>
              <a:t>LUNs</a:t>
            </a:r>
            <a:endParaRPr lang="en-US" dirty="0">
              <a:solidFill>
                <a:schemeClr val="tx2"/>
              </a:solidFill>
            </a:endParaRPr>
          </a:p>
        </p:txBody>
      </p:sp>
    </p:spTree>
    <p:extLst>
      <p:ext uri="{BB962C8B-B14F-4D97-AF65-F5344CB8AC3E}">
        <p14:creationId xmlns:p14="http://schemas.microsoft.com/office/powerpoint/2010/main" xmlns="" val="1867572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Implementing Storage</a:t>
            </a:r>
            <a:endParaRPr lang="en-GB" dirty="0"/>
          </a:p>
        </p:txBody>
      </p:sp>
      <p:pic>
        <p:nvPicPr>
          <p:cNvPr id="5"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10"/>
          <p:cNvSpPr txBox="1">
            <a:spLocks noChangeArrowheads="1"/>
          </p:cNvSpPr>
          <p:nvPr/>
        </p:nvSpPr>
        <p:spPr bwMode="auto">
          <a:xfrm>
            <a:off x="3424238" y="1606550"/>
            <a:ext cx="405447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How does your organization implement storage?</a:t>
            </a:r>
            <a:endParaRPr lang="en-US" sz="2000" dirty="0">
              <a:latin typeface="Arial" pitchFamily="34" charset="0"/>
            </a:endParaRPr>
          </a:p>
        </p:txBody>
      </p:sp>
    </p:spTree>
    <p:extLst>
      <p:ext uri="{BB962C8B-B14F-4D97-AF65-F5344CB8AC3E}">
        <p14:creationId xmlns:p14="http://schemas.microsoft.com/office/powerpoint/2010/main" xmlns="" val="37329462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Module Overview</a:t>
            </a:r>
          </a:p>
        </p:txBody>
      </p:sp>
      <p:sp>
        <p:nvSpPr>
          <p:cNvPr id="5123" name="Rectangle 3"/>
          <p:cNvSpPr>
            <a:spLocks noGrp="1" noChangeArrowheads="1"/>
          </p:cNvSpPr>
          <p:nvPr>
            <p:ph type="body" idx="1"/>
          </p:nvPr>
        </p:nvSpPr>
        <p:spPr/>
        <p:txBody>
          <a:bodyPr/>
          <a:lstStyle/>
          <a:p>
            <a:r>
              <a:rPr lang="en-US" dirty="0" smtClean="0"/>
              <a:t>Planning </a:t>
            </a:r>
            <a:r>
              <a:rPr lang="en-US" dirty="0"/>
              <a:t>and Implementing Distributed File System</a:t>
            </a:r>
          </a:p>
          <a:p>
            <a:r>
              <a:rPr lang="en-US" dirty="0"/>
              <a:t>Planning and Implementing BranchCache</a:t>
            </a:r>
          </a:p>
          <a:p>
            <a:r>
              <a:rPr lang="en-US" dirty="0" smtClean="0"/>
              <a:t>Provisioning </a:t>
            </a:r>
            <a:r>
              <a:rPr lang="en-US" dirty="0"/>
              <a:t>Storage</a:t>
            </a:r>
            <a:endParaRPr lang="en-US" dirty="0" smtClean="0"/>
          </a:p>
        </p:txBody>
      </p:sp>
    </p:spTree>
    <p:extLst>
      <p:ext uri="{BB962C8B-B14F-4D97-AF65-F5344CB8AC3E}">
        <p14:creationId xmlns:p14="http://schemas.microsoft.com/office/powerpoint/2010/main" xmlns=""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Microsoft </a:t>
            </a:r>
            <a:r>
              <a:rPr lang="en-US" dirty="0" smtClean="0"/>
              <a:t>iSCSI?</a:t>
            </a:r>
            <a:endParaRPr lang="en-GB" dirty="0"/>
          </a:p>
        </p:txBody>
      </p:sp>
      <p:sp>
        <p:nvSpPr>
          <p:cNvPr id="7" name="Rounded Rectangle 849923"/>
          <p:cNvSpPr>
            <a:spLocks noChangeArrowheads="1"/>
          </p:cNvSpPr>
          <p:nvPr/>
        </p:nvSpPr>
        <p:spPr bwMode="auto">
          <a:xfrm>
            <a:off x="198292" y="2351314"/>
            <a:ext cx="8583168" cy="3918857"/>
          </a:xfrm>
          <a:prstGeom prst="roundRect">
            <a:avLst>
              <a:gd name="adj" fmla="val 4167"/>
            </a:avLst>
          </a:prstGeom>
          <a:solidFill>
            <a:srgbClr val="DEE7F1"/>
          </a:solidFill>
          <a:ln w="9525" algn="ctr">
            <a:solidFill>
              <a:srgbClr val="333333"/>
            </a:solidFill>
            <a:round/>
            <a:headEnd/>
            <a:tailEnd/>
          </a:ln>
        </p:spPr>
        <p:txBody>
          <a:bodyPr/>
          <a:lstStyle/>
          <a:p>
            <a:endParaRPr lang="en-US" dirty="0" smtClean="0"/>
          </a:p>
          <a:p>
            <a:r>
              <a:rPr lang="en-US" dirty="0" smtClean="0"/>
              <a:t>An </a:t>
            </a:r>
            <a:r>
              <a:rPr lang="en-US" dirty="0"/>
              <a:t>iSCSI </a:t>
            </a:r>
            <a:r>
              <a:rPr lang="en-US" dirty="0" smtClean="0"/>
              <a:t>network consists of three components:</a:t>
            </a:r>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You </a:t>
            </a:r>
            <a:r>
              <a:rPr lang="en-US" dirty="0"/>
              <a:t>can </a:t>
            </a:r>
            <a:r>
              <a:rPr lang="en-US" dirty="0" smtClean="0"/>
              <a:t>use the </a:t>
            </a:r>
            <a:r>
              <a:rPr lang="en-US" dirty="0"/>
              <a:t>Microsoft iSCSI Software Target 3.3 </a:t>
            </a:r>
            <a:r>
              <a:rPr lang="en-US" dirty="0" smtClean="0"/>
              <a:t>to:</a:t>
            </a:r>
            <a:endParaRPr lang="en-US" dirty="0"/>
          </a:p>
        </p:txBody>
      </p:sp>
      <p:sp>
        <p:nvSpPr>
          <p:cNvPr id="9" name="AutoShape 13"/>
          <p:cNvSpPr>
            <a:spLocks noChangeArrowheads="1"/>
          </p:cNvSpPr>
          <p:nvPr/>
        </p:nvSpPr>
        <p:spPr bwMode="auto">
          <a:xfrm>
            <a:off x="461084" y="3086100"/>
            <a:ext cx="8067514" cy="1224642"/>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buSzPct val="90000"/>
              <a:buFontTx/>
              <a:buChar char="•"/>
              <a:defRPr/>
            </a:pPr>
            <a:r>
              <a:rPr lang="en-US" dirty="0"/>
              <a:t>iSCSI target</a:t>
            </a:r>
          </a:p>
          <a:p>
            <a:pPr marL="228600" indent="-228600">
              <a:lnSpc>
                <a:spcPct val="90000"/>
              </a:lnSpc>
              <a:spcBef>
                <a:spcPct val="40000"/>
              </a:spcBef>
              <a:buClr>
                <a:srgbClr val="006699"/>
              </a:buClr>
              <a:buSzPct val="90000"/>
              <a:buFontTx/>
              <a:buChar char="•"/>
              <a:defRPr/>
            </a:pPr>
            <a:r>
              <a:rPr lang="en-US" dirty="0"/>
              <a:t>iSCSI initiator</a:t>
            </a:r>
          </a:p>
          <a:p>
            <a:pPr marL="228600" indent="-228600">
              <a:lnSpc>
                <a:spcPct val="90000"/>
              </a:lnSpc>
              <a:spcBef>
                <a:spcPct val="40000"/>
              </a:spcBef>
              <a:buClr>
                <a:srgbClr val="006699"/>
              </a:buClr>
              <a:buSzPct val="90000"/>
              <a:buFontTx/>
              <a:buChar char="•"/>
              <a:defRPr/>
            </a:pPr>
            <a:r>
              <a:rPr lang="en-US" dirty="0"/>
              <a:t>Storage </a:t>
            </a:r>
            <a:r>
              <a:rPr lang="en-US" dirty="0" smtClean="0"/>
              <a:t>fabric</a:t>
            </a:r>
            <a:endParaRPr lang="en-US" dirty="0"/>
          </a:p>
        </p:txBody>
      </p:sp>
      <p:sp>
        <p:nvSpPr>
          <p:cNvPr id="10" name="AutoShape 6"/>
          <p:cNvSpPr>
            <a:spLocks noChangeArrowheads="1"/>
          </p:cNvSpPr>
          <p:nvPr/>
        </p:nvSpPr>
        <p:spPr bwMode="auto">
          <a:xfrm>
            <a:off x="198292" y="1341736"/>
            <a:ext cx="8583168" cy="729520"/>
          </a:xfrm>
          <a:prstGeom prst="roundRect">
            <a:avLst>
              <a:gd name="adj" fmla="val 12106"/>
            </a:avLst>
          </a:prstGeom>
          <a:gradFill rotWithShape="1">
            <a:gsLst>
              <a:gs pos="0">
                <a:srgbClr val="EAABA0"/>
              </a:gs>
              <a:gs pos="100000">
                <a:srgbClr val="F6D9D4"/>
              </a:gs>
            </a:gsLst>
            <a:lin ang="2700000" scaled="1"/>
          </a:gradFill>
          <a:ln w="9525" algn="ctr">
            <a:solidFill>
              <a:srgbClr val="4D4D4D"/>
            </a:solidFill>
            <a:round/>
            <a:headEnd/>
            <a:tailEnd/>
          </a:ln>
          <a:effectLst>
            <a:outerShdw dist="35921" dir="2700000" algn="ctr" rotWithShape="0">
              <a:srgbClr val="777777">
                <a:alpha val="50000"/>
              </a:srgbClr>
            </a:outerShdw>
          </a:effectLst>
        </p:spPr>
        <p:txBody>
          <a:bodyPr wrap="square" lIns="182880" tIns="91440" bIns="91440" anchor="ctr">
            <a:spAutoFit/>
          </a:bodyPr>
          <a:lstStyle/>
          <a:p>
            <a:pPr>
              <a:lnSpc>
                <a:spcPct val="90000"/>
              </a:lnSpc>
              <a:defRPr/>
            </a:pPr>
            <a:r>
              <a:rPr lang="en-US" dirty="0"/>
              <a:t>Microsoft iSCSI Software Target provides for software-based and hardware-independent iSCSI disk subsystems in SANs</a:t>
            </a:r>
            <a:endParaRPr lang="en-US" dirty="0">
              <a:solidFill>
                <a:schemeClr val="tx2"/>
              </a:solidFill>
            </a:endParaRPr>
          </a:p>
        </p:txBody>
      </p:sp>
      <p:sp>
        <p:nvSpPr>
          <p:cNvPr id="11" name="AutoShape 13"/>
          <p:cNvSpPr>
            <a:spLocks noChangeArrowheads="1"/>
          </p:cNvSpPr>
          <p:nvPr/>
        </p:nvSpPr>
        <p:spPr bwMode="auto">
          <a:xfrm>
            <a:off x="461084" y="5034642"/>
            <a:ext cx="8067514" cy="797125"/>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buSzPct val="90000"/>
              <a:buFontTx/>
              <a:buChar char="•"/>
              <a:defRPr/>
            </a:pPr>
            <a:r>
              <a:rPr lang="en-US" dirty="0" smtClean="0"/>
              <a:t>Create iSCSI targets</a:t>
            </a:r>
          </a:p>
          <a:p>
            <a:pPr marL="228600" indent="-228600">
              <a:lnSpc>
                <a:spcPct val="90000"/>
              </a:lnSpc>
              <a:spcBef>
                <a:spcPct val="40000"/>
              </a:spcBef>
              <a:buClr>
                <a:srgbClr val="006699"/>
              </a:buClr>
              <a:buSzPct val="90000"/>
              <a:buFontTx/>
              <a:buChar char="•"/>
              <a:defRPr/>
            </a:pPr>
            <a:r>
              <a:rPr lang="en-US" dirty="0" smtClean="0"/>
              <a:t>Create and manage iSCSI virtual disks</a:t>
            </a:r>
          </a:p>
        </p:txBody>
      </p:sp>
    </p:spTree>
    <p:extLst>
      <p:ext uri="{BB962C8B-B14F-4D97-AF65-F5344CB8AC3E}">
        <p14:creationId xmlns:p14="http://schemas.microsoft.com/office/powerpoint/2010/main" xmlns="" val="998030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a:t>
            </a:r>
            <a:r>
              <a:rPr lang="en-GB" dirty="0" smtClean="0"/>
              <a:t>Implement iSCSI</a:t>
            </a:r>
            <a:endParaRPr lang="en-GB" dirty="0"/>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Create an iSCSI Target  </a:t>
            </a:r>
            <a:endParaRPr lang="en-GB" b="0" dirty="0"/>
          </a:p>
          <a:p>
            <a:pPr lvl="0"/>
            <a:r>
              <a:rPr lang="en-US" b="0" dirty="0"/>
              <a:t>Create </a:t>
            </a:r>
            <a:r>
              <a:rPr lang="en-US" b="0" dirty="0" smtClean="0"/>
              <a:t>virtual </a:t>
            </a:r>
            <a:r>
              <a:rPr lang="en-US" b="0" dirty="0"/>
              <a:t>d</a:t>
            </a:r>
            <a:r>
              <a:rPr lang="en-US" b="0" dirty="0" smtClean="0"/>
              <a:t>isks  </a:t>
            </a:r>
            <a:endParaRPr lang="en-GB" b="0" dirty="0"/>
          </a:p>
          <a:p>
            <a:pPr lvl="0"/>
            <a:r>
              <a:rPr lang="en-US" b="0" dirty="0"/>
              <a:t>Configure </a:t>
            </a:r>
            <a:r>
              <a:rPr lang="en-US" b="0" dirty="0" smtClean="0"/>
              <a:t>firewall </a:t>
            </a:r>
            <a:r>
              <a:rPr lang="en-US" b="0" dirty="0"/>
              <a:t>r</a:t>
            </a:r>
            <a:r>
              <a:rPr lang="en-US" b="0" dirty="0" smtClean="0"/>
              <a:t>ules </a:t>
            </a:r>
            <a:r>
              <a:rPr lang="en-US" b="0" dirty="0"/>
              <a:t>to enable iSCSI </a:t>
            </a:r>
            <a:r>
              <a:rPr lang="en-US" b="0" dirty="0" smtClean="0"/>
              <a:t>communications  </a:t>
            </a:r>
            <a:endParaRPr lang="en-GB" b="0" dirty="0"/>
          </a:p>
          <a:p>
            <a:pPr lvl="0"/>
            <a:r>
              <a:rPr lang="en-US" b="0" dirty="0"/>
              <a:t>Configure the iSCSI target software on NYC-SVR1</a:t>
            </a:r>
            <a:endParaRPr lang="en-GB" b="0" dirty="0"/>
          </a:p>
          <a:p>
            <a:pPr lvl="0"/>
            <a:r>
              <a:rPr lang="en-US" b="0" dirty="0" smtClean="0"/>
              <a:t>Configure </a:t>
            </a:r>
            <a:r>
              <a:rPr lang="en-GB" b="0" dirty="0" smtClean="0"/>
              <a:t>storage</a:t>
            </a:r>
            <a:endParaRPr lang="en-GB" b="0" dirty="0"/>
          </a:p>
          <a:p>
            <a:endParaRPr lang="en-US" b="0" dirty="0"/>
          </a:p>
        </p:txBody>
      </p:sp>
    </p:spTree>
    <p:extLst>
      <p:ext uri="{BB962C8B-B14F-4D97-AF65-F5344CB8AC3E}">
        <p14:creationId xmlns:p14="http://schemas.microsoft.com/office/powerpoint/2010/main" xmlns="" val="40391533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5" name="Rectangle 2"/>
          <p:cNvSpPr txBox="1">
            <a:spLocks noChangeArrowheads="1"/>
          </p:cNvSpPr>
          <p:nvPr/>
        </p:nvSpPr>
        <p:spPr bwMode="auto">
          <a:xfrm>
            <a:off x="612775" y="15240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Tree>
    <p:extLst>
      <p:ext uri="{BB962C8B-B14F-4D97-AF65-F5344CB8AC3E}">
        <p14:creationId xmlns:p14="http://schemas.microsoft.com/office/powerpoint/2010/main" xmlns="" val="9802048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5" name="Rectangle 2"/>
          <p:cNvSpPr txBox="1">
            <a:spLocks noChangeArrowheads="1"/>
          </p:cNvSpPr>
          <p:nvPr/>
        </p:nvSpPr>
        <p:spPr bwMode="auto">
          <a:xfrm>
            <a:off x="612775" y="15240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Tree>
    <p:extLst>
      <p:ext uri="{BB962C8B-B14F-4D97-AF65-F5344CB8AC3E}">
        <p14:creationId xmlns:p14="http://schemas.microsoft.com/office/powerpoint/2010/main" xmlns="" val="35895914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5" name="Rectangle 2"/>
          <p:cNvSpPr txBox="1">
            <a:spLocks noChangeArrowheads="1"/>
          </p:cNvSpPr>
          <p:nvPr/>
        </p:nvSpPr>
        <p:spPr bwMode="auto">
          <a:xfrm>
            <a:off x="612775" y="15240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Tree>
    <p:extLst>
      <p:ext uri="{BB962C8B-B14F-4D97-AF65-F5344CB8AC3E}">
        <p14:creationId xmlns:p14="http://schemas.microsoft.com/office/powerpoint/2010/main" xmlns="" val="18896111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5" name="Rectangle 2"/>
          <p:cNvSpPr txBox="1">
            <a:spLocks noChangeArrowheads="1"/>
          </p:cNvSpPr>
          <p:nvPr/>
        </p:nvSpPr>
        <p:spPr bwMode="auto">
          <a:xfrm>
            <a:off x="612775" y="15240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Tree>
    <p:extLst>
      <p:ext uri="{BB962C8B-B14F-4D97-AF65-F5344CB8AC3E}">
        <p14:creationId xmlns:p14="http://schemas.microsoft.com/office/powerpoint/2010/main" xmlns="" val="123471964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a:t>
            </a:r>
            <a:r>
              <a:rPr lang="en-US" dirty="0"/>
              <a:t>Planning and Implementing Data Access</a:t>
            </a:r>
            <a:endParaRPr lang="en-US" dirty="0" smtClean="0"/>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US" sz="2000" b="0" dirty="0"/>
              <a:t>Exercise 1: </a:t>
            </a:r>
            <a:r>
              <a:rPr lang="en-GB" sz="2000" b="0" dirty="0" smtClean="0"/>
              <a:t>Planning Data Access</a:t>
            </a:r>
            <a:endParaRPr lang="en-US" sz="2000" b="0" dirty="0" smtClean="0"/>
          </a:p>
          <a:p>
            <a:pPr marL="174625" indent="-174625" eaLnBrk="0" hangingPunct="0">
              <a:lnSpc>
                <a:spcPct val="90000"/>
              </a:lnSpc>
              <a:spcBef>
                <a:spcPct val="70000"/>
              </a:spcBef>
              <a:buClr>
                <a:schemeClr val="hlink"/>
              </a:buClr>
              <a:buSzPct val="90000"/>
              <a:buFontTx/>
              <a:buChar char="•"/>
            </a:pPr>
            <a:r>
              <a:rPr lang="en-US" sz="2000" b="0" dirty="0" smtClean="0"/>
              <a:t>Exercise </a:t>
            </a:r>
            <a:r>
              <a:rPr lang="en-US" sz="2000" b="0" dirty="0"/>
              <a:t>2: Installing and Configuring </a:t>
            </a:r>
            <a:r>
              <a:rPr lang="en-US" sz="2000" b="0" dirty="0" smtClean="0"/>
              <a:t>DFS</a:t>
            </a:r>
          </a:p>
          <a:p>
            <a:pPr marL="174625" indent="-174625" eaLnBrk="0" hangingPunct="0">
              <a:lnSpc>
                <a:spcPct val="90000"/>
              </a:lnSpc>
              <a:spcBef>
                <a:spcPct val="70000"/>
              </a:spcBef>
              <a:buClr>
                <a:schemeClr val="hlink"/>
              </a:buClr>
              <a:buSzPct val="90000"/>
              <a:buFontTx/>
              <a:buChar char="•"/>
            </a:pPr>
            <a:r>
              <a:rPr lang="en-GB" sz="2000" b="0" dirty="0" smtClean="0"/>
              <a:t>Exercise 3: </a:t>
            </a:r>
            <a:r>
              <a:rPr lang="en-US" sz="2000" b="0" dirty="0"/>
              <a:t>Enabling and Configuring BranchCache</a:t>
            </a:r>
            <a:endParaRPr lang="en-US" sz="2000" b="0" dirty="0" smtClean="0"/>
          </a:p>
          <a:p>
            <a:pPr marL="174625" indent="-174625" eaLnBrk="0" hangingPunct="0">
              <a:lnSpc>
                <a:spcPct val="90000"/>
              </a:lnSpc>
              <a:spcBef>
                <a:spcPct val="70000"/>
              </a:spcBef>
              <a:buClr>
                <a:schemeClr val="hlink"/>
              </a:buClr>
              <a:buSzPct val="90000"/>
              <a:buFontTx/>
              <a:buChar char="•"/>
            </a:pPr>
            <a:endParaRPr lang="en-US" sz="2000" b="0" dirty="0"/>
          </a:p>
        </p:txBody>
      </p:sp>
      <p:sp>
        <p:nvSpPr>
          <p:cNvPr id="40964" name="Rectangle 131"/>
          <p:cNvSpPr>
            <a:spLocks noChangeArrowheads="1"/>
          </p:cNvSpPr>
          <p:nvPr/>
        </p:nvSpPr>
        <p:spPr bwMode="auto">
          <a:xfrm>
            <a:off x="458788" y="6132513"/>
            <a:ext cx="4033837"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p>
            <a:pPr algn="ctr" eaLnBrk="0" hangingPunct="0"/>
            <a:r>
              <a:rPr lang="en-GB" sz="1600" dirty="0"/>
              <a:t>Estimated time: </a:t>
            </a:r>
            <a:r>
              <a:rPr lang="en-US" altLang="ko-KR" sz="1600" dirty="0" smtClean="0">
                <a:ea typeface="굴림" pitchFamily="34" charset="-127"/>
              </a:rPr>
              <a:t>75</a:t>
            </a:r>
            <a:r>
              <a:rPr lang="en-US" altLang="ko-KR" sz="1600" dirty="0" smtClean="0">
                <a:solidFill>
                  <a:srgbClr val="FF0000"/>
                </a:solidFill>
                <a:ea typeface="굴림" pitchFamily="34" charset="-127"/>
              </a:rPr>
              <a:t>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296257"/>
            <a:ext cx="4503738" cy="40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xmlns="" val="3313735444"/>
              </p:ext>
            </p:extLst>
          </p:nvPr>
        </p:nvGraphicFramePr>
        <p:xfrm>
          <a:off x="439981" y="3806031"/>
          <a:ext cx="5567119" cy="2119758"/>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6433A-NYC-SVR1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6433A-NYC-CL1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6433A-NYC-CL2</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xmlns="" val="4793195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dirty="0"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r>
              <a:rPr lang="en-US" sz="2000" b="0" dirty="0"/>
              <a:t>Contoso has created a new regional research team. As a result, branch offices have been fitted out to support the various regional research functions. You were responsible for planning and implementing the network infrastructure for the branch offices. </a:t>
            </a:r>
            <a:endParaRPr lang="en-GB" sz="2000" b="0" dirty="0"/>
          </a:p>
          <a:p>
            <a:r>
              <a:rPr lang="en-US" sz="2000" b="0" dirty="0"/>
              <a:t>Dylan Miller, the national Research Manager, has been in contact regarding the need for Research to access file-based resources from the head office. Some branches have slow links and experience delays with accessing files. </a:t>
            </a:r>
            <a:endParaRPr lang="en-GB" sz="2000" b="0" dirty="0"/>
          </a:p>
          <a:p>
            <a:r>
              <a:rPr lang="en-US" sz="2000" b="0" dirty="0"/>
              <a:t>You need to consider how to make data available from the head office in the branches, while taking account of various issues, including WAN link speed, to provide a data access solution for the branch office users. Next, you must implement a part of the plan. </a:t>
            </a:r>
            <a:endParaRPr lang="en-GB" sz="2000" b="0" dirty="0"/>
          </a:p>
        </p:txBody>
      </p:sp>
    </p:spTree>
    <p:extLst>
      <p:ext uri="{BB962C8B-B14F-4D97-AF65-F5344CB8AC3E}">
        <p14:creationId xmlns:p14="http://schemas.microsoft.com/office/powerpoint/2010/main" xmlns="" val="5601253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Lab Review</a:t>
            </a:r>
          </a:p>
        </p:txBody>
      </p:sp>
      <p:sp>
        <p:nvSpPr>
          <p:cNvPr id="24579" name="Rectangle 3"/>
          <p:cNvSpPr>
            <a:spLocks noGrp="1" noChangeArrowheads="1"/>
          </p:cNvSpPr>
          <p:nvPr>
            <p:ph type="body" idx="1"/>
          </p:nvPr>
        </p:nvSpPr>
        <p:spPr/>
        <p:txBody>
          <a:bodyPr/>
          <a:lstStyle/>
          <a:p>
            <a:pPr eaLnBrk="1" hangingPunct="1"/>
            <a:r>
              <a:rPr lang="en-US" dirty="0" smtClean="0"/>
              <a:t>In the lab, you were only able to configure DFS replication for a full mesh topology. Why?</a:t>
            </a:r>
          </a:p>
          <a:p>
            <a:pPr eaLnBrk="1" hangingPunct="1"/>
            <a:r>
              <a:rPr lang="en-US" dirty="0" smtClean="0"/>
              <a:t>In the lab, you moved the client computers into an organizational when configuring BranchCache. Why?</a:t>
            </a:r>
          </a:p>
        </p:txBody>
      </p:sp>
    </p:spTree>
    <p:extLst>
      <p:ext uri="{BB962C8B-B14F-4D97-AF65-F5344CB8AC3E}">
        <p14:creationId xmlns:p14="http://schemas.microsoft.com/office/powerpoint/2010/main" xmlns="" val="15622512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dirty="0"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r>
              <a:rPr lang="en-US" dirty="0"/>
              <a:t>Windows Server 2008 R2 Features Introduced in this </a:t>
            </a:r>
            <a:r>
              <a:rPr lang="en-US" dirty="0" smtClean="0"/>
              <a:t>Module</a:t>
            </a:r>
          </a:p>
          <a:p>
            <a:r>
              <a:rPr lang="en-US" dirty="0" smtClean="0"/>
              <a:t>Tools</a:t>
            </a:r>
          </a:p>
        </p:txBody>
      </p:sp>
    </p:spTree>
    <p:extLst>
      <p:ext uri="{BB962C8B-B14F-4D97-AF65-F5344CB8AC3E}">
        <p14:creationId xmlns:p14="http://schemas.microsoft.com/office/powerpoint/2010/main" xmlns="" val="1968871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 Planning and Implementing Distributed File System</a:t>
            </a:r>
          </a:p>
        </p:txBody>
      </p:sp>
      <p:sp>
        <p:nvSpPr>
          <p:cNvPr id="6147" name="Rectangle 3"/>
          <p:cNvSpPr>
            <a:spLocks noGrp="1" noChangeArrowheads="1"/>
          </p:cNvSpPr>
          <p:nvPr>
            <p:ph type="body" idx="1"/>
          </p:nvPr>
        </p:nvSpPr>
        <p:spPr/>
        <p:txBody>
          <a:bodyPr/>
          <a:lstStyle/>
          <a:p>
            <a:r>
              <a:rPr lang="en-GB" dirty="0" smtClean="0"/>
              <a:t>Considerations for Planning a DFS Namespace</a:t>
            </a:r>
          </a:p>
          <a:p>
            <a:r>
              <a:rPr lang="en-GB" dirty="0" smtClean="0"/>
              <a:t>Considerations for Planning DFS Replication</a:t>
            </a:r>
          </a:p>
          <a:p>
            <a:r>
              <a:rPr lang="en-GB" dirty="0" smtClean="0"/>
              <a:t>DFS Data Storage Scenarios</a:t>
            </a:r>
          </a:p>
          <a:p>
            <a:r>
              <a:rPr lang="en-US" dirty="0" smtClean="0"/>
              <a:t>Demonstration: How to Deploy DFS</a:t>
            </a:r>
          </a:p>
          <a:p>
            <a:pPr eaLnBrk="1" hangingPunct="1"/>
            <a:endParaRPr lang="en-GB" dirty="0" smtClean="0"/>
          </a:p>
        </p:txBody>
      </p:sp>
    </p:spTree>
    <p:extLst>
      <p:ext uri="{BB962C8B-B14F-4D97-AF65-F5344CB8AC3E}">
        <p14:creationId xmlns:p14="http://schemas.microsoft.com/office/powerpoint/2010/main" xmlns="" val="3522032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Considerations for Planning a </a:t>
            </a:r>
            <a:r>
              <a:rPr lang="en-GB" dirty="0" smtClean="0"/>
              <a:t>DFS Namespace</a:t>
            </a:r>
            <a:endParaRPr lang="en-GB" dirty="0"/>
          </a:p>
        </p:txBody>
      </p:sp>
      <p:pic>
        <p:nvPicPr>
          <p:cNvPr id="4" name="Picture 4" descr="\\athene\users\James\My Documents\Work\ContentMaster\General Content Resources\MSL_PNG_Object_Library\abstract_oval_blue_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46150" y="3103563"/>
            <a:ext cx="6794500" cy="190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7" descr="\\athene\users\James\My Documents\Work\ContentMaster\General Content Resources\MSL_PNG_Object_Library\Computer_Desktop+Keyboard.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90950" y="4249738"/>
            <a:ext cx="981075"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Group 11"/>
          <p:cNvGrpSpPr>
            <a:grpSpLocks/>
          </p:cNvGrpSpPr>
          <p:nvPr/>
        </p:nvGrpSpPr>
        <p:grpSpPr bwMode="auto">
          <a:xfrm>
            <a:off x="5984875" y="3900488"/>
            <a:ext cx="1236663" cy="1228725"/>
            <a:chOff x="7004304" y="2097284"/>
            <a:chExt cx="1389889" cy="1381249"/>
          </a:xfrm>
        </p:grpSpPr>
        <p:pic>
          <p:nvPicPr>
            <p:cNvPr id="7" name="Picture 5" descr="\\athene\users\James\My Documents\Work\ContentMaster\General Content Resources\MSL_PNG_Object_Library\Server.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04304" y="2230646"/>
              <a:ext cx="1060704" cy="124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6" descr="\\athene\users\James\My Documents\Work\ContentMaster\General Content Resources\MSL_PNG_Object_Library\Folder_Open.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66495" y="2097284"/>
              <a:ext cx="927698" cy="827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 name="Group 14"/>
          <p:cNvGrpSpPr>
            <a:grpSpLocks/>
          </p:cNvGrpSpPr>
          <p:nvPr/>
        </p:nvGrpSpPr>
        <p:grpSpPr bwMode="auto">
          <a:xfrm>
            <a:off x="1319213" y="3759200"/>
            <a:ext cx="1236662" cy="1228725"/>
            <a:chOff x="7004304" y="2097284"/>
            <a:chExt cx="1389889" cy="1381249"/>
          </a:xfrm>
        </p:grpSpPr>
        <p:pic>
          <p:nvPicPr>
            <p:cNvPr id="10" name="Picture 5" descr="\\athene\users\James\My Documents\Work\ContentMaster\General Content Resources\MSL_PNG_Object_Library\Server.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04304" y="2230646"/>
              <a:ext cx="1060704" cy="124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6" descr="\\athene\users\James\My Documents\Work\ContentMaster\General Content Resources\MSL_PNG_Object_Library\Folder_Open.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66495" y="2097284"/>
              <a:ext cx="927698" cy="827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2" name="Group 17"/>
          <p:cNvGrpSpPr>
            <a:grpSpLocks/>
          </p:cNvGrpSpPr>
          <p:nvPr/>
        </p:nvGrpSpPr>
        <p:grpSpPr bwMode="auto">
          <a:xfrm>
            <a:off x="5057775" y="2355850"/>
            <a:ext cx="1728788" cy="1225550"/>
            <a:chOff x="6974731" y="5204953"/>
            <a:chExt cx="1728529" cy="1225030"/>
          </a:xfrm>
        </p:grpSpPr>
        <p:pic>
          <p:nvPicPr>
            <p:cNvPr id="13" name="Picture 11" descr="\\athene\users\James\My Documents\Work\ContentMaster\General Content Resources\MSL_PNG_Object_Library\Server.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74731" y="5204953"/>
              <a:ext cx="1040860" cy="1225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 name="Group 18"/>
            <p:cNvGrpSpPr>
              <a:grpSpLocks/>
            </p:cNvGrpSpPr>
            <p:nvPr/>
          </p:nvGrpSpPr>
          <p:grpSpPr bwMode="auto">
            <a:xfrm>
              <a:off x="7446999" y="5330757"/>
              <a:ext cx="1256261" cy="666581"/>
              <a:chOff x="-4617272" y="889936"/>
              <a:chExt cx="4382322" cy="2325292"/>
            </a:xfrm>
          </p:grpSpPr>
          <p:pic>
            <p:nvPicPr>
              <p:cNvPr id="15" name="Picture 20" descr="\\athene\users\James\My Documents\Work\ContentMaster\General Content Resources\MSL_PNG_Object_Library\2_Object_A.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044950" y="957803"/>
                <a:ext cx="3810000" cy="2257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6" descr="\\athene\users\James\My Documents\Work\ContentMaster\General Content Resources\MSL_PNG_Object_Library\Document_Schema.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617272" y="889936"/>
                <a:ext cx="3003004" cy="21840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5" descr="\\athene\users\James\My Documents\Work\ContentMaster\General Content Resources\MSL_PNG_Object_Library\Folder_Open.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771260" y="901319"/>
                <a:ext cx="2444950" cy="2182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18" name="Group 25"/>
          <p:cNvGrpSpPr>
            <a:grpSpLocks/>
          </p:cNvGrpSpPr>
          <p:nvPr/>
        </p:nvGrpSpPr>
        <p:grpSpPr bwMode="auto">
          <a:xfrm>
            <a:off x="3746500" y="3148013"/>
            <a:ext cx="1203325" cy="371475"/>
            <a:chOff x="3840984" y="3100758"/>
            <a:chExt cx="1203982" cy="372091"/>
          </a:xfrm>
        </p:grpSpPr>
        <p:pic>
          <p:nvPicPr>
            <p:cNvPr id="19" name="Picture 4" descr="\\athene\users\James\My Documents\Work\ContentMaster\General Content Resources\MSL_PNG_Object_Library\arrow03.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V="1">
              <a:off x="3840984" y="3100758"/>
              <a:ext cx="1172450" cy="2302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4" descr="\\athene\users\James\My Documents\Work\ContentMaster\General Content Resources\MSL_PNG_Object_Library\arrow03.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rot="10800000" flipV="1">
              <a:off x="3872516" y="3242648"/>
              <a:ext cx="1172450" cy="2302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21" name="Group 4"/>
          <p:cNvGrpSpPr>
            <a:grpSpLocks/>
          </p:cNvGrpSpPr>
          <p:nvPr/>
        </p:nvGrpSpPr>
        <p:grpSpPr bwMode="auto">
          <a:xfrm>
            <a:off x="2654300" y="2366963"/>
            <a:ext cx="1728788" cy="1225550"/>
            <a:chOff x="6974731" y="5204953"/>
            <a:chExt cx="1728529" cy="1225030"/>
          </a:xfrm>
        </p:grpSpPr>
        <p:pic>
          <p:nvPicPr>
            <p:cNvPr id="22" name="Picture 11" descr="\\athene\users\James\My Documents\Work\ContentMaster\General Content Resources\MSL_PNG_Object_Library\Server.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74731" y="5204953"/>
              <a:ext cx="1040860" cy="1225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3" name="Group 18"/>
            <p:cNvGrpSpPr>
              <a:grpSpLocks/>
            </p:cNvGrpSpPr>
            <p:nvPr/>
          </p:nvGrpSpPr>
          <p:grpSpPr bwMode="auto">
            <a:xfrm>
              <a:off x="7446999" y="5330757"/>
              <a:ext cx="1256261" cy="666581"/>
              <a:chOff x="-4617272" y="889936"/>
              <a:chExt cx="4382322" cy="2325292"/>
            </a:xfrm>
          </p:grpSpPr>
          <p:pic>
            <p:nvPicPr>
              <p:cNvPr id="24" name="Picture 7" descr="\\athene\users\James\My Documents\Work\ContentMaster\General Content Resources\MSL_PNG_Object_Library\2_Object_A.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044950" y="957803"/>
                <a:ext cx="3810000" cy="2257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6" descr="\\athene\users\James\My Documents\Work\ContentMaster\General Content Resources\MSL_PNG_Object_Library\Document_Schema.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617272" y="889936"/>
                <a:ext cx="3003004" cy="21840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5" descr="\\athene\users\James\My Documents\Work\ContentMaster\General Content Resources\MSL_PNG_Object_Library\Folder_Open.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771260" y="901319"/>
                <a:ext cx="2444950" cy="2182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
        <p:nvSpPr>
          <p:cNvPr id="27" name="AutoShape 5"/>
          <p:cNvSpPr>
            <a:spLocks noChangeAspect="1" noChangeArrowheads="1"/>
          </p:cNvSpPr>
          <p:nvPr/>
        </p:nvSpPr>
        <p:spPr bwMode="auto">
          <a:xfrm flipH="1">
            <a:off x="5391150" y="1670050"/>
            <a:ext cx="2497138" cy="495300"/>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050" dirty="0">
                <a:latin typeface="+mn-lt"/>
              </a:rPr>
              <a:t>DFS2</a:t>
            </a:r>
          </a:p>
          <a:p>
            <a:pPr>
              <a:lnSpc>
                <a:spcPct val="90000"/>
              </a:lnSpc>
              <a:spcBef>
                <a:spcPct val="40000"/>
              </a:spcBef>
              <a:defRPr/>
            </a:pPr>
            <a:r>
              <a:rPr lang="en-US" sz="1050" dirty="0">
                <a:latin typeface="+mn-lt"/>
              </a:rPr>
              <a:t>\\Woodgrovebank.com\Data</a:t>
            </a:r>
          </a:p>
        </p:txBody>
      </p:sp>
      <p:sp>
        <p:nvSpPr>
          <p:cNvPr id="28" name="AutoShape 5"/>
          <p:cNvSpPr>
            <a:spLocks noChangeAspect="1" noChangeArrowheads="1"/>
          </p:cNvSpPr>
          <p:nvPr/>
        </p:nvSpPr>
        <p:spPr bwMode="auto">
          <a:xfrm flipH="1">
            <a:off x="255588" y="4852988"/>
            <a:ext cx="2036762" cy="439737"/>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050" dirty="0">
                <a:latin typeface="+mn-lt"/>
              </a:rPr>
              <a:t>\\Woodgrovebank.com\Data\Sales</a:t>
            </a:r>
          </a:p>
        </p:txBody>
      </p:sp>
      <p:sp>
        <p:nvSpPr>
          <p:cNvPr id="29" name="AutoShape 5"/>
          <p:cNvSpPr>
            <a:spLocks noChangeAspect="1" noChangeArrowheads="1"/>
          </p:cNvSpPr>
          <p:nvPr/>
        </p:nvSpPr>
        <p:spPr bwMode="auto">
          <a:xfrm flipH="1">
            <a:off x="830263" y="1749425"/>
            <a:ext cx="2497137" cy="495300"/>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050" dirty="0">
                <a:latin typeface="+mn-lt"/>
              </a:rPr>
              <a:t>DFS1</a:t>
            </a:r>
          </a:p>
          <a:p>
            <a:pPr>
              <a:lnSpc>
                <a:spcPct val="90000"/>
              </a:lnSpc>
              <a:spcBef>
                <a:spcPct val="40000"/>
              </a:spcBef>
              <a:defRPr/>
            </a:pPr>
            <a:r>
              <a:rPr lang="en-US" sz="1050" dirty="0">
                <a:latin typeface="+mn-lt"/>
              </a:rPr>
              <a:t>\\Woodgrovebank.com\Data</a:t>
            </a:r>
          </a:p>
        </p:txBody>
      </p:sp>
      <p:sp>
        <p:nvSpPr>
          <p:cNvPr id="30" name="AutoShape 5"/>
          <p:cNvSpPr>
            <a:spLocks noChangeAspect="1" noChangeArrowheads="1"/>
          </p:cNvSpPr>
          <p:nvPr/>
        </p:nvSpPr>
        <p:spPr bwMode="auto">
          <a:xfrm flipH="1">
            <a:off x="6273800" y="4879975"/>
            <a:ext cx="2051050" cy="439738"/>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050" dirty="0">
                <a:latin typeface="+mn-lt"/>
              </a:rPr>
              <a:t>\\Woodgrovebank.com\Data\Marketing</a:t>
            </a:r>
          </a:p>
        </p:txBody>
      </p:sp>
      <p:pic>
        <p:nvPicPr>
          <p:cNvPr id="31" name="Picture 30" descr="\\athene\users\James\My Documents\Work\ContentMaster\General Content Resources\MSL_PNG_Object_Library\arrow01_04.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rot="1087034">
            <a:off x="2989263" y="3470275"/>
            <a:ext cx="1335087" cy="55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descr="\\athene\users\James\My Documents\Work\ContentMaster\General Content Resources\MSL_PNG_Object_Library\arrow01_04.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rot="12060927">
            <a:off x="2820988" y="3676650"/>
            <a:ext cx="1465262" cy="604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descr="\\athene\users\James\My Documents\Work\ContentMaster\General Content Resources\MSL_PNG_Object_Library\arrow03.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2317750" y="4476750"/>
            <a:ext cx="1685925" cy="331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3" descr="\\athene\users\James\My Documents\Work\ContentMaster\General Content Resources\MSL_PNG_Object_Library\StopSymbol.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2665413" y="3011488"/>
            <a:ext cx="514350" cy="538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2" descr="\\athene\users\James\My Documents\Work\ContentMaster\General Content Resources\MSL_PNG_Object_Library\arrow01_04.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rot="20238905" flipH="1">
            <a:off x="4348163" y="3517900"/>
            <a:ext cx="1330325"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2" descr="\\athene\users\James\My Documents\Work\ContentMaster\General Content Resources\MSL_PNG_Object_Library\arrow01_04.png"/>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rot="9513411" flipH="1">
            <a:off x="4430713" y="3698875"/>
            <a:ext cx="1481137" cy="611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31" descr="\\athene\users\James\My Documents\Work\ContentMaster\General Content Resources\MSL_PNG_Object_Library\QuestionMark.png"/>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4014788" y="3883025"/>
            <a:ext cx="636587" cy="757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8" name="Group 127"/>
          <p:cNvGrpSpPr>
            <a:grpSpLocks/>
          </p:cNvGrpSpPr>
          <p:nvPr/>
        </p:nvGrpSpPr>
        <p:grpSpPr bwMode="auto">
          <a:xfrm>
            <a:off x="255588" y="1670050"/>
            <a:ext cx="8069262" cy="3678238"/>
            <a:chOff x="255588" y="1669831"/>
            <a:chExt cx="8069262" cy="3678457"/>
          </a:xfrm>
        </p:grpSpPr>
        <p:pic>
          <p:nvPicPr>
            <p:cNvPr id="39" name="Picture 4" descr="\\athene\users\James\My Documents\Work\ContentMaster\General Content Resources\MSL_PNG_Object_Library\abstract_oval_blue_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46150" y="3103563"/>
              <a:ext cx="6794500" cy="190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7" descr="\\athene\users\James\My Documents\Work\ContentMaster\General Content Resources\MSL_PNG_Object_Library\Computer_Desktop+Keyboard.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90950" y="4249738"/>
              <a:ext cx="981075"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1" name="Group 11"/>
            <p:cNvGrpSpPr>
              <a:grpSpLocks/>
            </p:cNvGrpSpPr>
            <p:nvPr/>
          </p:nvGrpSpPr>
          <p:grpSpPr bwMode="auto">
            <a:xfrm>
              <a:off x="5984870" y="3900487"/>
              <a:ext cx="1236662" cy="1228724"/>
              <a:chOff x="7004304" y="2097284"/>
              <a:chExt cx="1389889" cy="1381249"/>
            </a:xfrm>
          </p:grpSpPr>
          <p:pic>
            <p:nvPicPr>
              <p:cNvPr id="70" name="Picture 5" descr="\\athene\users\James\My Documents\Work\ContentMaster\General Content Resources\MSL_PNG_Object_Library\Server.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04304" y="2230646"/>
                <a:ext cx="1060704" cy="124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 name="Picture 6" descr="\\athene\users\James\My Documents\Work\ContentMaster\General Content Resources\MSL_PNG_Object_Library\Folder_Open.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66495" y="2097284"/>
                <a:ext cx="927698" cy="827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2" name="Group 14"/>
            <p:cNvGrpSpPr>
              <a:grpSpLocks/>
            </p:cNvGrpSpPr>
            <p:nvPr/>
          </p:nvGrpSpPr>
          <p:grpSpPr bwMode="auto">
            <a:xfrm>
              <a:off x="1319213" y="3759199"/>
              <a:ext cx="1236662" cy="1228724"/>
              <a:chOff x="7004304" y="2097284"/>
              <a:chExt cx="1389889" cy="1381249"/>
            </a:xfrm>
          </p:grpSpPr>
          <p:pic>
            <p:nvPicPr>
              <p:cNvPr id="68" name="Picture 5" descr="\\athene\users\James\My Documents\Work\ContentMaster\General Content Resources\MSL_PNG_Object_Library\Server.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04304" y="2230646"/>
                <a:ext cx="1060704" cy="124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 name="Picture 6" descr="\\athene\users\James\My Documents\Work\ContentMaster\General Content Resources\MSL_PNG_Object_Library\Folder_Open.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66495" y="2097284"/>
                <a:ext cx="927698" cy="827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3" name="Group 17"/>
            <p:cNvGrpSpPr>
              <a:grpSpLocks/>
            </p:cNvGrpSpPr>
            <p:nvPr/>
          </p:nvGrpSpPr>
          <p:grpSpPr bwMode="auto">
            <a:xfrm>
              <a:off x="5057775" y="2355850"/>
              <a:ext cx="1728788" cy="1225550"/>
              <a:chOff x="6974731" y="5204953"/>
              <a:chExt cx="1728529" cy="1225030"/>
            </a:xfrm>
          </p:grpSpPr>
          <p:pic>
            <p:nvPicPr>
              <p:cNvPr id="63" name="Picture 11" descr="\\athene\users\James\My Documents\Work\ContentMaster\General Content Resources\MSL_PNG_Object_Library\Server.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74731" y="5204953"/>
                <a:ext cx="1040860" cy="1225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4" name="Group 18"/>
              <p:cNvGrpSpPr>
                <a:grpSpLocks/>
              </p:cNvGrpSpPr>
              <p:nvPr/>
            </p:nvGrpSpPr>
            <p:grpSpPr bwMode="auto">
              <a:xfrm>
                <a:off x="7446999" y="5330757"/>
                <a:ext cx="1256261" cy="666581"/>
                <a:chOff x="-4617272" y="889936"/>
                <a:chExt cx="4382322" cy="2325292"/>
              </a:xfrm>
            </p:grpSpPr>
            <p:pic>
              <p:nvPicPr>
                <p:cNvPr id="65" name="Picture 20" descr="\\athene\users\James\My Documents\Work\ContentMaster\General Content Resources\MSL_PNG_Object_Library\2_Object_A.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044950" y="957803"/>
                  <a:ext cx="3810000" cy="2257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 name="Picture 6" descr="\\athene\users\James\My Documents\Work\ContentMaster\General Content Resources\MSL_PNG_Object_Library\Document_Schema.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617272" y="889936"/>
                  <a:ext cx="3003004" cy="21840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 name="Picture 5" descr="\\athene\users\James\My Documents\Work\ContentMaster\General Content Resources\MSL_PNG_Object_Library\Folder_Open.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771260" y="901319"/>
                  <a:ext cx="2444950" cy="2182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44" name="Group 25"/>
            <p:cNvGrpSpPr>
              <a:grpSpLocks/>
            </p:cNvGrpSpPr>
            <p:nvPr/>
          </p:nvGrpSpPr>
          <p:grpSpPr bwMode="auto">
            <a:xfrm>
              <a:off x="3746500" y="3148013"/>
              <a:ext cx="1203325" cy="371475"/>
              <a:chOff x="3840984" y="3100758"/>
              <a:chExt cx="1203982" cy="372091"/>
            </a:xfrm>
          </p:grpSpPr>
          <p:pic>
            <p:nvPicPr>
              <p:cNvPr id="61" name="Picture 4" descr="\\athene\users\James\My Documents\Work\ContentMaster\General Content Resources\MSL_PNG_Object_Library\arrow03.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V="1">
                <a:off x="3840984" y="3100758"/>
                <a:ext cx="1172450" cy="2302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2" name="Picture 4" descr="\\athene\users\James\My Documents\Work\ContentMaster\General Content Resources\MSL_PNG_Object_Library\arrow03.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rot="10800000" flipV="1">
                <a:off x="3872516" y="3242648"/>
                <a:ext cx="1172450" cy="2302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5" name="Group 4"/>
            <p:cNvGrpSpPr>
              <a:grpSpLocks/>
            </p:cNvGrpSpPr>
            <p:nvPr/>
          </p:nvGrpSpPr>
          <p:grpSpPr bwMode="auto">
            <a:xfrm>
              <a:off x="2654300" y="2366963"/>
              <a:ext cx="1728788" cy="1225550"/>
              <a:chOff x="6974731" y="5204953"/>
              <a:chExt cx="1728529" cy="1225030"/>
            </a:xfrm>
          </p:grpSpPr>
          <p:pic>
            <p:nvPicPr>
              <p:cNvPr id="56" name="Picture 11" descr="\\athene\users\James\My Documents\Work\ContentMaster\General Content Resources\MSL_PNG_Object_Library\Server.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74731" y="5204953"/>
                <a:ext cx="1040860" cy="1225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57" name="Group 18"/>
              <p:cNvGrpSpPr>
                <a:grpSpLocks/>
              </p:cNvGrpSpPr>
              <p:nvPr/>
            </p:nvGrpSpPr>
            <p:grpSpPr bwMode="auto">
              <a:xfrm>
                <a:off x="7446999" y="5330757"/>
                <a:ext cx="1256261" cy="666581"/>
                <a:chOff x="-4617272" y="889936"/>
                <a:chExt cx="4382322" cy="2325292"/>
              </a:xfrm>
            </p:grpSpPr>
            <p:pic>
              <p:nvPicPr>
                <p:cNvPr id="58" name="Picture 7" descr="\\athene\users\James\My Documents\Work\ContentMaster\General Content Resources\MSL_PNG_Object_Library\2_Object_A.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044950" y="957803"/>
                  <a:ext cx="3810000" cy="2257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 name="Picture 6" descr="\\athene\users\James\My Documents\Work\ContentMaster\General Content Resources\MSL_PNG_Object_Library\Document_Schema.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617272" y="889936"/>
                  <a:ext cx="3003004" cy="21840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0" name="Picture 5" descr="\\athene\users\James\My Documents\Work\ContentMaster\General Content Resources\MSL_PNG_Object_Library\Folder_Open.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771260" y="901319"/>
                  <a:ext cx="2444950" cy="2182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
          <p:nvSpPr>
            <p:cNvPr id="46" name="AutoShape 5"/>
            <p:cNvSpPr>
              <a:spLocks noChangeAspect="1" noChangeArrowheads="1"/>
            </p:cNvSpPr>
            <p:nvPr/>
          </p:nvSpPr>
          <p:spPr bwMode="auto">
            <a:xfrm flipH="1">
              <a:off x="5391150" y="1669831"/>
              <a:ext cx="2497138" cy="495329"/>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050" dirty="0">
                  <a:latin typeface="+mn-lt"/>
                </a:rPr>
                <a:t>DFS2</a:t>
              </a:r>
            </a:p>
            <a:p>
              <a:pPr>
                <a:lnSpc>
                  <a:spcPct val="90000"/>
                </a:lnSpc>
                <a:spcBef>
                  <a:spcPct val="40000"/>
                </a:spcBef>
                <a:defRPr/>
              </a:pPr>
              <a:r>
                <a:rPr lang="en-US" sz="1050" dirty="0">
                  <a:latin typeface="+mn-lt"/>
                </a:rPr>
                <a:t>\\Adatum.com\Data</a:t>
              </a:r>
            </a:p>
          </p:txBody>
        </p:sp>
        <p:sp>
          <p:nvSpPr>
            <p:cNvPr id="47" name="AutoShape 5"/>
            <p:cNvSpPr>
              <a:spLocks noChangeAspect="1" noChangeArrowheads="1"/>
            </p:cNvSpPr>
            <p:nvPr/>
          </p:nvSpPr>
          <p:spPr bwMode="auto">
            <a:xfrm flipH="1">
              <a:off x="255588" y="4860896"/>
              <a:ext cx="2036762" cy="423888"/>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050" dirty="0">
                  <a:latin typeface="+mn-lt"/>
                </a:rPr>
                <a:t>\\Adatum.com\Data\</a:t>
              </a:r>
              <a:br>
                <a:rPr lang="en-US" sz="1050" dirty="0">
                  <a:latin typeface="+mn-lt"/>
                </a:rPr>
              </a:br>
              <a:r>
                <a:rPr lang="en-US" sz="1050" dirty="0">
                  <a:latin typeface="+mn-lt"/>
                </a:rPr>
                <a:t>Sales</a:t>
              </a:r>
            </a:p>
          </p:txBody>
        </p:sp>
        <p:sp>
          <p:nvSpPr>
            <p:cNvPr id="48" name="AutoShape 5"/>
            <p:cNvSpPr>
              <a:spLocks noChangeAspect="1" noChangeArrowheads="1"/>
            </p:cNvSpPr>
            <p:nvPr/>
          </p:nvSpPr>
          <p:spPr bwMode="auto">
            <a:xfrm flipH="1">
              <a:off x="830263" y="1749211"/>
              <a:ext cx="2497137" cy="495329"/>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050" dirty="0">
                  <a:latin typeface="+mn-lt"/>
                </a:rPr>
                <a:t>DFS1</a:t>
              </a:r>
            </a:p>
            <a:p>
              <a:pPr>
                <a:lnSpc>
                  <a:spcPct val="90000"/>
                </a:lnSpc>
                <a:spcBef>
                  <a:spcPct val="40000"/>
                </a:spcBef>
                <a:defRPr/>
              </a:pPr>
              <a:r>
                <a:rPr lang="en-US" sz="1050" dirty="0">
                  <a:latin typeface="+mn-lt"/>
                </a:rPr>
                <a:t>\\Adatum.com\Data</a:t>
              </a:r>
            </a:p>
          </p:txBody>
        </p:sp>
        <p:sp>
          <p:nvSpPr>
            <p:cNvPr id="49" name="AutoShape 5"/>
            <p:cNvSpPr>
              <a:spLocks noChangeAspect="1" noChangeArrowheads="1"/>
            </p:cNvSpPr>
            <p:nvPr/>
          </p:nvSpPr>
          <p:spPr bwMode="auto">
            <a:xfrm flipH="1">
              <a:off x="6273800" y="4879947"/>
              <a:ext cx="2051050" cy="439764"/>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050" dirty="0">
                  <a:latin typeface="+mn-lt"/>
                </a:rPr>
                <a:t>\\Adatum.com\Data\</a:t>
              </a:r>
              <a:br>
                <a:rPr lang="en-US" sz="1050" dirty="0">
                  <a:latin typeface="+mn-lt"/>
                </a:rPr>
              </a:br>
              <a:r>
                <a:rPr lang="en-US" sz="1050" dirty="0">
                  <a:latin typeface="+mn-lt"/>
                </a:rPr>
                <a:t>Marketing</a:t>
              </a:r>
            </a:p>
          </p:txBody>
        </p:sp>
        <p:pic>
          <p:nvPicPr>
            <p:cNvPr id="50" name="Picture 139" descr="\\athene\users\James\My Documents\Work\ContentMaster\General Content Resources\MSL_PNG_Object_Library\arrow01_04.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rot="1087034">
              <a:off x="2988589" y="3470824"/>
              <a:ext cx="1335620" cy="551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33" descr="\\athene\users\James\My Documents\Work\ContentMaster\General Content Resources\MSL_PNG_Object_Library\arrow03.png"/>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rot="10800000">
              <a:off x="2317022" y="4477405"/>
              <a:ext cx="1686229" cy="3310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34" descr="\\athene\users\James\My Documents\Work\ContentMaster\General Content Resources\MSL_PNG_Object_Library\StopSymbol.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2665183" y="3011214"/>
              <a:ext cx="514634" cy="5388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 name="Picture 32" descr="\\athene\users\James\My Documents\Work\ContentMaster\General Content Resources\MSL_PNG_Object_Library\arrow01_04.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rot="20238905" flipH="1">
              <a:off x="4348872" y="3518543"/>
              <a:ext cx="1329781" cy="548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32" descr="\\athene\users\James\My Documents\Work\ContentMaster\General Content Resources\MSL_PNG_Object_Library\arrow01_04.png"/>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rot="9513411" flipH="1">
              <a:off x="4431445" y="3699079"/>
              <a:ext cx="1480616" cy="6112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31" descr="\\athene\users\James\My Documents\Work\ContentMaster\General Content Resources\MSL_PNG_Object_Library\QuestionMark.png"/>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4015170" y="3882532"/>
              <a:ext cx="635658" cy="7580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72" name="Group 3"/>
          <p:cNvGrpSpPr>
            <a:grpSpLocks/>
          </p:cNvGrpSpPr>
          <p:nvPr/>
        </p:nvGrpSpPr>
        <p:grpSpPr bwMode="auto">
          <a:xfrm>
            <a:off x="609600" y="6051550"/>
            <a:ext cx="914400" cy="425450"/>
            <a:chOff x="384" y="3024"/>
            <a:chExt cx="720" cy="336"/>
          </a:xfrm>
        </p:grpSpPr>
        <p:sp>
          <p:nvSpPr>
            <p:cNvPr id="73" name="Oval 4"/>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a:p>
          </p:txBody>
        </p:sp>
        <p:grpSp>
          <p:nvGrpSpPr>
            <p:cNvPr id="74" name="Group 5"/>
            <p:cNvGrpSpPr>
              <a:grpSpLocks/>
            </p:cNvGrpSpPr>
            <p:nvPr/>
          </p:nvGrpSpPr>
          <p:grpSpPr bwMode="auto">
            <a:xfrm>
              <a:off x="480" y="3096"/>
              <a:ext cx="240" cy="192"/>
              <a:chOff x="480" y="3096"/>
              <a:chExt cx="240" cy="192"/>
            </a:xfrm>
          </p:grpSpPr>
          <p:sp>
            <p:nvSpPr>
              <p:cNvPr id="75" name="Oval 27"/>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en-GB"/>
              </a:p>
            </p:txBody>
          </p:sp>
          <p:sp>
            <p:nvSpPr>
              <p:cNvPr id="76" name="Freeform 7"/>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a:p>
            </p:txBody>
          </p:sp>
        </p:grpSp>
      </p:grpSp>
      <p:grpSp>
        <p:nvGrpSpPr>
          <p:cNvPr id="77" name="Group 124"/>
          <p:cNvGrpSpPr>
            <a:grpSpLocks/>
          </p:cNvGrpSpPr>
          <p:nvPr/>
        </p:nvGrpSpPr>
        <p:grpSpPr bwMode="auto">
          <a:xfrm>
            <a:off x="1096963" y="6142038"/>
            <a:ext cx="304800" cy="244475"/>
            <a:chOff x="768" y="3096"/>
            <a:chExt cx="240" cy="192"/>
          </a:xfrm>
        </p:grpSpPr>
        <p:sp>
          <p:nvSpPr>
            <p:cNvPr id="78" name="Oval 9"/>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en-GB"/>
            </a:p>
          </p:txBody>
        </p:sp>
        <p:sp>
          <p:nvSpPr>
            <p:cNvPr id="79" name="Rectangle 10"/>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a:p>
          </p:txBody>
        </p:sp>
      </p:grpSp>
    </p:spTree>
    <p:extLst>
      <p:ext uri="{BB962C8B-B14F-4D97-AF65-F5344CB8AC3E}">
        <p14:creationId xmlns:p14="http://schemas.microsoft.com/office/powerpoint/2010/main" xmlns="" val="1692708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20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20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20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2000"/>
                                        <p:tgtEl>
                                          <p:spTgt spid="37"/>
                                        </p:tgtEl>
                                      </p:cBhvr>
                                    </p:animEffect>
                                  </p:childTnLst>
                                </p:cTn>
                              </p:par>
                              <p:par>
                                <p:cTn id="26" presetID="10"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2000"/>
                                        <p:tgtEl>
                                          <p:spTgt spid="31"/>
                                        </p:tgtEl>
                                      </p:cBhvr>
                                    </p:animEffect>
                                  </p:childTnLst>
                                </p:cTn>
                              </p:par>
                              <p:par>
                                <p:cTn id="29" presetID="1" presetClass="exit" presetSubtype="0" fill="hold" nodeType="withEffect">
                                  <p:stCondLst>
                                    <p:cond delay="0"/>
                                  </p:stCondLst>
                                  <p:childTnLst>
                                    <p:set>
                                      <p:cBhvr>
                                        <p:cTn id="30" dur="1" fill="hold">
                                          <p:stCondLst>
                                            <p:cond delay="0"/>
                                          </p:stCondLst>
                                        </p:cTn>
                                        <p:tgtEl>
                                          <p:spTgt spid="32"/>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3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2000"/>
                                        <p:tgtEl>
                                          <p:spTgt spid="34"/>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20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20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2000"/>
                                        <p:tgtEl>
                                          <p:spTgt spid="33"/>
                                        </p:tgtEl>
                                      </p:cBhvr>
                                    </p:animEffect>
                                  </p:childTnLst>
                                </p:cTn>
                              </p:par>
                            </p:childTnLst>
                          </p:cTn>
                        </p:par>
                        <p:par>
                          <p:cTn id="52" fill="hold">
                            <p:stCondLst>
                              <p:cond delay="2000"/>
                            </p:stCondLst>
                            <p:childTnLst>
                              <p:par>
                                <p:cTn id="53" presetID="1" presetClass="entr" presetSubtype="0"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Considerations for Planning DFS Replication</a:t>
            </a:r>
          </a:p>
        </p:txBody>
      </p:sp>
      <p:pic>
        <p:nvPicPr>
          <p:cNvPr id="4" name="Picture 4" descr="\\athene\users\James\My Documents\Work\ContentMaster\General Content Resources\MSL_PNG_Object_Library\abstract_oval_blue_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5325" y="4562475"/>
            <a:ext cx="4806950" cy="939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athene\users\James\My Documents\Work\ContentMaster\General Content Resources\MSL_PNG_Object_Library\abstract_oval_blue_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26000" y="2070100"/>
            <a:ext cx="3246438" cy="941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Group 5"/>
          <p:cNvGrpSpPr>
            <a:grpSpLocks/>
          </p:cNvGrpSpPr>
          <p:nvPr/>
        </p:nvGrpSpPr>
        <p:grpSpPr bwMode="auto">
          <a:xfrm>
            <a:off x="5322888" y="1550988"/>
            <a:ext cx="1236662" cy="1228725"/>
            <a:chOff x="7004304" y="2097284"/>
            <a:chExt cx="1389889" cy="1381249"/>
          </a:xfrm>
        </p:grpSpPr>
        <p:pic>
          <p:nvPicPr>
            <p:cNvPr id="7" name="Picture 5" descr="\\athene\users\James\My Documents\Work\ContentMaster\General Content Resources\MSL_PNG_Object_Library\Server.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04304" y="2230646"/>
              <a:ext cx="1060704" cy="124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6" descr="\\athene\users\James\My Documents\Work\ContentMaster\General Content Resources\MSL_PNG_Object_Library\Folder_Open.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66495" y="2097284"/>
              <a:ext cx="927698" cy="827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 name="Group 8"/>
          <p:cNvGrpSpPr>
            <a:grpSpLocks/>
          </p:cNvGrpSpPr>
          <p:nvPr/>
        </p:nvGrpSpPr>
        <p:grpSpPr bwMode="auto">
          <a:xfrm>
            <a:off x="3446463" y="4105275"/>
            <a:ext cx="1236662" cy="1228725"/>
            <a:chOff x="7004304" y="2097284"/>
            <a:chExt cx="1389889" cy="1381249"/>
          </a:xfrm>
        </p:grpSpPr>
        <p:pic>
          <p:nvPicPr>
            <p:cNvPr id="10" name="Picture 5" descr="\\athene\users\James\My Documents\Work\ContentMaster\General Content Resources\MSL_PNG_Object_Library\Server.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04304" y="2230646"/>
              <a:ext cx="1060704" cy="124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6" descr="\\athene\users\James\My Documents\Work\ContentMaster\General Content Resources\MSL_PNG_Object_Library\Folder_Open.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66495" y="2097284"/>
              <a:ext cx="927698" cy="827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2" name="Picture 7" descr="\\athene\users\James\My Documents\Work\ContentMaster\General Content Resources\MSL_PNG_Object_Library\Computer_Desktop+Keyboard.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43038" y="4281488"/>
            <a:ext cx="981075"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7" descr="\\athene\users\James\My Documents\Work\ContentMaster\General Content Resources\MSL_PNG_Object_Library\Computer_Desktop+Keyboard.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834188" y="1727200"/>
            <a:ext cx="981075"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AutoShape 5"/>
          <p:cNvSpPr>
            <a:spLocks noChangeAspect="1" noChangeArrowheads="1"/>
          </p:cNvSpPr>
          <p:nvPr/>
        </p:nvSpPr>
        <p:spPr bwMode="auto">
          <a:xfrm flipH="1">
            <a:off x="3670300" y="5341938"/>
            <a:ext cx="1552575" cy="346075"/>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600" dirty="0"/>
              <a:t>Main Office</a:t>
            </a:r>
          </a:p>
        </p:txBody>
      </p:sp>
      <p:sp>
        <p:nvSpPr>
          <p:cNvPr id="15" name="AutoShape 5"/>
          <p:cNvSpPr>
            <a:spLocks noChangeAspect="1" noChangeArrowheads="1"/>
          </p:cNvSpPr>
          <p:nvPr/>
        </p:nvSpPr>
        <p:spPr bwMode="auto">
          <a:xfrm flipH="1">
            <a:off x="6618288" y="2854325"/>
            <a:ext cx="1831975" cy="346075"/>
          </a:xfrm>
          <a:prstGeom prst="roundRect">
            <a:avLst>
              <a:gd name="adj" fmla="val 16667"/>
            </a:avLst>
          </a:prstGeom>
          <a:gradFill rotWithShape="1">
            <a:gsLst>
              <a:gs pos="0">
                <a:srgbClr val="ADE2A1"/>
              </a:gs>
              <a:gs pos="100000">
                <a:srgbClr val="E8F6E4"/>
              </a:gs>
            </a:gsLst>
            <a:lin ang="2700000" scaled="1"/>
          </a:gradFill>
          <a:ln w="9525" algn="ctr">
            <a:solidFill>
              <a:srgbClr val="4D4D4D"/>
            </a:solidFill>
            <a:round/>
            <a:headEnd/>
            <a:tailEnd/>
          </a:ln>
          <a:effectLst>
            <a:outerShdw dist="35921" dir="2700000" algn="ctr" rotWithShape="0">
              <a:schemeClr val="tx1">
                <a:alpha val="50000"/>
              </a:schemeClr>
            </a:outerShdw>
          </a:effectLst>
        </p:spPr>
        <p:txBody>
          <a:bodyPr anchor="ctr">
            <a:spAutoFit/>
          </a:bodyPr>
          <a:lstStyle/>
          <a:p>
            <a:pPr>
              <a:lnSpc>
                <a:spcPct val="90000"/>
              </a:lnSpc>
              <a:spcBef>
                <a:spcPct val="40000"/>
              </a:spcBef>
              <a:defRPr/>
            </a:pPr>
            <a:r>
              <a:rPr lang="en-US" sz="1600" dirty="0"/>
              <a:t>Branch Office</a:t>
            </a:r>
          </a:p>
        </p:txBody>
      </p:sp>
      <p:sp>
        <p:nvSpPr>
          <p:cNvPr id="16" name="AutoShape 26"/>
          <p:cNvSpPr>
            <a:spLocks noChangeArrowheads="1"/>
          </p:cNvSpPr>
          <p:nvPr/>
        </p:nvSpPr>
        <p:spPr bwMode="auto">
          <a:xfrm>
            <a:off x="461963" y="1012825"/>
            <a:ext cx="3959225" cy="2092325"/>
          </a:xfrm>
          <a:prstGeom prst="roundRect">
            <a:avLst>
              <a:gd name="adj" fmla="val 4167"/>
            </a:avLst>
          </a:prstGeom>
          <a:solidFill>
            <a:srgbClr val="DEE7F1"/>
          </a:solidFill>
          <a:ln w="9525" algn="ctr">
            <a:solidFill>
              <a:srgbClr val="333333"/>
            </a:solidFill>
            <a:round/>
            <a:headEnd/>
            <a:tailEnd/>
          </a:ln>
        </p:spPr>
        <p:txBody>
          <a:bodyPr/>
          <a:lstStyle/>
          <a:p>
            <a:pPr algn="l" eaLnBrk="1" hangingPunct="1">
              <a:buClr>
                <a:schemeClr val="hlink"/>
              </a:buClr>
              <a:buSzPct val="90000"/>
            </a:pPr>
            <a:r>
              <a:rPr lang="en-US" sz="2000"/>
              <a:t>DFS Replication provides:</a:t>
            </a:r>
          </a:p>
        </p:txBody>
      </p:sp>
      <p:sp>
        <p:nvSpPr>
          <p:cNvPr id="17" name="AutoShape 30"/>
          <p:cNvSpPr>
            <a:spLocks noChangeArrowheads="1"/>
          </p:cNvSpPr>
          <p:nvPr/>
        </p:nvSpPr>
        <p:spPr bwMode="auto">
          <a:xfrm>
            <a:off x="638175" y="1482725"/>
            <a:ext cx="3641725" cy="1465263"/>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0" tIns="0" rIns="0" bIns="0"/>
          <a:lstStyle/>
          <a:p>
            <a:pPr algn="l" defTabSz="1016000" eaLnBrk="1" hangingPunct="1">
              <a:lnSpc>
                <a:spcPct val="80000"/>
              </a:lnSpc>
              <a:spcBef>
                <a:spcPct val="70000"/>
              </a:spcBef>
              <a:buClr>
                <a:schemeClr val="hlink"/>
              </a:buClr>
              <a:buSzPct val="90000"/>
              <a:defRPr/>
            </a:pPr>
            <a:endParaRPr lang="en-US" sz="1000"/>
          </a:p>
          <a:p>
            <a:pPr marL="411163" lvl="1" indent="-231775" algn="l" defTabSz="1016000">
              <a:lnSpc>
                <a:spcPct val="90000"/>
              </a:lnSpc>
              <a:spcBef>
                <a:spcPct val="40000"/>
              </a:spcBef>
              <a:buClr>
                <a:schemeClr val="hlink"/>
              </a:buClr>
              <a:buSzPct val="90000"/>
              <a:buFontTx/>
              <a:buChar char="•"/>
              <a:defRPr/>
            </a:pPr>
            <a:r>
              <a:rPr lang="en-GB"/>
              <a:t>Scheduling</a:t>
            </a:r>
          </a:p>
          <a:p>
            <a:pPr marL="411163" lvl="1" indent="-231775" algn="l" defTabSz="1016000">
              <a:lnSpc>
                <a:spcPct val="90000"/>
              </a:lnSpc>
              <a:spcBef>
                <a:spcPct val="40000"/>
              </a:spcBef>
              <a:buClr>
                <a:schemeClr val="hlink"/>
              </a:buClr>
              <a:buSzPct val="90000"/>
              <a:buFontTx/>
              <a:buChar char="•"/>
              <a:defRPr/>
            </a:pPr>
            <a:r>
              <a:rPr lang="en-GB"/>
              <a:t>Bandwidth control</a:t>
            </a:r>
          </a:p>
          <a:p>
            <a:pPr marL="411163" lvl="1" indent="-231775" algn="l" defTabSz="1016000">
              <a:lnSpc>
                <a:spcPct val="90000"/>
              </a:lnSpc>
              <a:spcBef>
                <a:spcPct val="40000"/>
              </a:spcBef>
              <a:buClr>
                <a:schemeClr val="hlink"/>
              </a:buClr>
              <a:buSzPct val="90000"/>
              <a:buFontTx/>
              <a:buChar char="•"/>
              <a:defRPr/>
            </a:pPr>
            <a:r>
              <a:rPr lang="en-GB"/>
              <a:t>Self-healing</a:t>
            </a:r>
            <a:endParaRPr lang="en-US"/>
          </a:p>
        </p:txBody>
      </p:sp>
      <p:pic>
        <p:nvPicPr>
          <p:cNvPr id="18" name="Picture 5" descr="\\athene\users\James\My Documents\Work\ContentMaster\General Content Resources\MSL_PNG_Object_Library\arrow03.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18708719">
            <a:off x="3841750" y="2979738"/>
            <a:ext cx="2219325" cy="43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5" descr="\\athene\users\James\My Documents\Work\ContentMaster\General Content Resources\MSL_PNG_Object_Library\arrow03.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7823675">
            <a:off x="3920331" y="3278982"/>
            <a:ext cx="2219325" cy="436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555879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DFS Data Storage Scenarios</a:t>
            </a:r>
          </a:p>
        </p:txBody>
      </p:sp>
      <p:graphicFrame>
        <p:nvGraphicFramePr>
          <p:cNvPr id="4" name="Group 51"/>
          <p:cNvGraphicFramePr>
            <a:graphicFrameLocks noGrp="1"/>
          </p:cNvGraphicFramePr>
          <p:nvPr>
            <p:ph idx="1"/>
          </p:nvPr>
        </p:nvGraphicFramePr>
        <p:xfrm>
          <a:off x="458788" y="992188"/>
          <a:ext cx="8343900" cy="5162550"/>
        </p:xfrm>
        <a:graphic>
          <a:graphicData uri="http://schemas.openxmlformats.org/drawingml/2006/table">
            <a:tbl>
              <a:tblPr/>
              <a:tblGrid>
                <a:gridCol w="2179637"/>
                <a:gridCol w="6164263"/>
              </a:tblGrid>
              <a:tr h="42980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rPr>
                        <a:t>Scenario</a:t>
                      </a:r>
                    </a:p>
                  </a:txBody>
                  <a:tcPr marT="91448" marB="91448"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smtClean="0">
                          <a:ln>
                            <a:noFill/>
                          </a:ln>
                          <a:solidFill>
                            <a:schemeClr val="tx1"/>
                          </a:solidFill>
                          <a:effectLst/>
                          <a:latin typeface="Verdana" pitchFamily="34" charset="0"/>
                        </a:rPr>
                        <a:t>Example</a:t>
                      </a:r>
                    </a:p>
                  </a:txBody>
                  <a:tcPr marT="91448" marB="91448"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r>
              <a:tr h="1566997">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smtClean="0">
                          <a:ln>
                            <a:noFill/>
                          </a:ln>
                          <a:solidFill>
                            <a:schemeClr val="tx1"/>
                          </a:solidFill>
                          <a:effectLst/>
                          <a:latin typeface="Verdana" pitchFamily="34" charset="0"/>
                        </a:rPr>
                        <a:t>Sharing files across branch offices</a:t>
                      </a:r>
                    </a:p>
                  </a:txBody>
                  <a:tcPr marT="91448" marB="91448"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endParaRPr kumimoji="0" lang="en-US" sz="1800" b="0" i="0" u="none" strike="noStrike" cap="none" normalizeH="0" baseline="0" smtClean="0">
                        <a:ln>
                          <a:noFill/>
                        </a:ln>
                        <a:solidFill>
                          <a:schemeClr val="tx1"/>
                        </a:solidFill>
                        <a:effectLst/>
                        <a:latin typeface="Verdana" pitchFamily="34" charset="0"/>
                      </a:endParaRPr>
                    </a:p>
                  </a:txBody>
                  <a:tcPr marT="91448" marB="91448"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1582874">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smtClean="0">
                          <a:ln>
                            <a:noFill/>
                          </a:ln>
                          <a:solidFill>
                            <a:schemeClr val="tx1"/>
                          </a:solidFill>
                          <a:effectLst/>
                          <a:latin typeface="Verdana" pitchFamily="34" charset="0"/>
                        </a:rPr>
                        <a:t>Data collection</a:t>
                      </a:r>
                    </a:p>
                  </a:txBody>
                  <a:tcPr marT="91448" marB="91448"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endParaRPr kumimoji="0" lang="en-US" sz="1800" b="0" i="0" u="none" strike="noStrike" cap="none" normalizeH="0" baseline="0" smtClean="0">
                        <a:ln>
                          <a:noFill/>
                        </a:ln>
                        <a:solidFill>
                          <a:schemeClr val="tx1"/>
                        </a:solidFill>
                        <a:effectLst/>
                        <a:latin typeface="Verdana" pitchFamily="34" charset="0"/>
                      </a:endParaRPr>
                    </a:p>
                  </a:txBody>
                  <a:tcPr marT="91448" marB="91448"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1582874">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0" i="0" u="none" strike="noStrike" cap="none" normalizeH="0" baseline="0" smtClean="0">
                          <a:ln>
                            <a:noFill/>
                          </a:ln>
                          <a:solidFill>
                            <a:schemeClr val="tx1"/>
                          </a:solidFill>
                          <a:effectLst/>
                          <a:latin typeface="Verdana" pitchFamily="34" charset="0"/>
                        </a:rPr>
                        <a:t>Data distribution</a:t>
                      </a:r>
                    </a:p>
                  </a:txBody>
                  <a:tcPr marT="91448" marB="91448"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174625" marR="0" lvl="0" indent="-174625" algn="l" defTabSz="914400" rtl="0" eaLnBrk="1" fontAlgn="base" latinLnBrk="0" hangingPunct="1">
                        <a:lnSpc>
                          <a:spcPct val="90000"/>
                        </a:lnSpc>
                        <a:spcBef>
                          <a:spcPct val="70000"/>
                        </a:spcBef>
                        <a:spcAft>
                          <a:spcPct val="0"/>
                        </a:spcAft>
                        <a:buClr>
                          <a:schemeClr val="hlink"/>
                        </a:buClr>
                        <a:buSzPct val="90000"/>
                        <a:buFontTx/>
                        <a:buNone/>
                        <a:tabLst/>
                      </a:pPr>
                      <a:endParaRPr kumimoji="0" lang="en-US" sz="1800" b="0" i="0" u="none" strike="noStrike" cap="none" normalizeH="0" baseline="0" smtClean="0">
                        <a:ln>
                          <a:noFill/>
                        </a:ln>
                        <a:solidFill>
                          <a:schemeClr val="tx1"/>
                        </a:solidFill>
                        <a:effectLst/>
                        <a:latin typeface="Verdana" pitchFamily="34" charset="0"/>
                      </a:endParaRPr>
                    </a:p>
                  </a:txBody>
                  <a:tcPr marT="91448" marB="91448"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bl>
          </a:graphicData>
        </a:graphic>
      </p:graphicFrame>
      <p:grpSp>
        <p:nvGrpSpPr>
          <p:cNvPr id="5" name="Group 60"/>
          <p:cNvGrpSpPr>
            <a:grpSpLocks/>
          </p:cNvGrpSpPr>
          <p:nvPr/>
        </p:nvGrpSpPr>
        <p:grpSpPr bwMode="auto">
          <a:xfrm>
            <a:off x="2586038" y="1600200"/>
            <a:ext cx="1443037" cy="1306513"/>
            <a:chOff x="1629" y="1008"/>
            <a:chExt cx="909" cy="823"/>
          </a:xfrm>
        </p:grpSpPr>
        <p:pic>
          <p:nvPicPr>
            <p:cNvPr id="6" name="Picture 53" descr="Ser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26" y="1258"/>
              <a:ext cx="478" cy="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52" descr="Data_DataObjec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05" y="1532"/>
              <a:ext cx="411" cy="2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Box 56"/>
            <p:cNvSpPr txBox="1">
              <a:spLocks noChangeArrowheads="1"/>
            </p:cNvSpPr>
            <p:nvPr/>
          </p:nvSpPr>
          <p:spPr bwMode="auto">
            <a:xfrm>
              <a:off x="1629" y="1008"/>
              <a:ext cx="909"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spcBef>
                  <a:spcPct val="50000"/>
                </a:spcBef>
              </a:pPr>
              <a:r>
                <a:rPr lang="en-US" b="0"/>
                <a:t>Hub Site</a:t>
              </a:r>
            </a:p>
          </p:txBody>
        </p:sp>
      </p:grpSp>
      <p:grpSp>
        <p:nvGrpSpPr>
          <p:cNvPr id="9" name="Group 69"/>
          <p:cNvGrpSpPr>
            <a:grpSpLocks/>
          </p:cNvGrpSpPr>
          <p:nvPr/>
        </p:nvGrpSpPr>
        <p:grpSpPr bwMode="auto">
          <a:xfrm>
            <a:off x="6661150" y="1611313"/>
            <a:ext cx="1776413" cy="1304925"/>
            <a:chOff x="4196" y="1015"/>
            <a:chExt cx="1119" cy="822"/>
          </a:xfrm>
        </p:grpSpPr>
        <p:pic>
          <p:nvPicPr>
            <p:cNvPr id="10" name="Picture 54" descr="Ser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25" y="1231"/>
              <a:ext cx="478" cy="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55" descr="Data_DataObjec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61" y="1538"/>
              <a:ext cx="411" cy="2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57"/>
            <p:cNvSpPr txBox="1">
              <a:spLocks noChangeArrowheads="1"/>
            </p:cNvSpPr>
            <p:nvPr/>
          </p:nvSpPr>
          <p:spPr bwMode="auto">
            <a:xfrm>
              <a:off x="4196" y="1015"/>
              <a:ext cx="1119"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spcBef>
                  <a:spcPct val="50000"/>
                </a:spcBef>
              </a:pPr>
              <a:r>
                <a:rPr lang="en-US" b="0"/>
                <a:t>Branch Office</a:t>
              </a:r>
            </a:p>
          </p:txBody>
        </p:sp>
      </p:grpSp>
      <p:pic>
        <p:nvPicPr>
          <p:cNvPr id="13" name="Picture 58" descr="arrow0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38613" y="1960563"/>
            <a:ext cx="2486025" cy="487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59" descr="arrow0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251325" y="2341563"/>
            <a:ext cx="2371725"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Group 61"/>
          <p:cNvGrpSpPr>
            <a:grpSpLocks/>
          </p:cNvGrpSpPr>
          <p:nvPr/>
        </p:nvGrpSpPr>
        <p:grpSpPr bwMode="auto">
          <a:xfrm>
            <a:off x="2614613" y="3213100"/>
            <a:ext cx="1443037" cy="1306513"/>
            <a:chOff x="1629" y="1008"/>
            <a:chExt cx="909" cy="823"/>
          </a:xfrm>
        </p:grpSpPr>
        <p:pic>
          <p:nvPicPr>
            <p:cNvPr id="16" name="Picture 62" descr="Ser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26" y="1258"/>
              <a:ext cx="478" cy="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63" descr="Data_DataObjec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05" y="1532"/>
              <a:ext cx="411" cy="2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Text Box 64"/>
            <p:cNvSpPr txBox="1">
              <a:spLocks noChangeArrowheads="1"/>
            </p:cNvSpPr>
            <p:nvPr/>
          </p:nvSpPr>
          <p:spPr bwMode="auto">
            <a:xfrm>
              <a:off x="1629" y="1008"/>
              <a:ext cx="909"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spcBef>
                  <a:spcPct val="50000"/>
                </a:spcBef>
              </a:pPr>
              <a:r>
                <a:rPr lang="en-US" b="0"/>
                <a:t>Hub Site</a:t>
              </a:r>
            </a:p>
          </p:txBody>
        </p:sp>
      </p:grpSp>
      <p:grpSp>
        <p:nvGrpSpPr>
          <p:cNvPr id="19" name="Group 65"/>
          <p:cNvGrpSpPr>
            <a:grpSpLocks/>
          </p:cNvGrpSpPr>
          <p:nvPr/>
        </p:nvGrpSpPr>
        <p:grpSpPr bwMode="auto">
          <a:xfrm>
            <a:off x="2633663" y="4811713"/>
            <a:ext cx="1443037" cy="1306512"/>
            <a:chOff x="1629" y="1008"/>
            <a:chExt cx="909" cy="823"/>
          </a:xfrm>
        </p:grpSpPr>
        <p:pic>
          <p:nvPicPr>
            <p:cNvPr id="20" name="Picture 66" descr="Ser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26" y="1258"/>
              <a:ext cx="478" cy="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67" descr="Data_DataObjec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05" y="1532"/>
              <a:ext cx="411" cy="2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 Box 68"/>
            <p:cNvSpPr txBox="1">
              <a:spLocks noChangeArrowheads="1"/>
            </p:cNvSpPr>
            <p:nvPr/>
          </p:nvSpPr>
          <p:spPr bwMode="auto">
            <a:xfrm>
              <a:off x="1629" y="1008"/>
              <a:ext cx="909"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spcBef>
                  <a:spcPct val="50000"/>
                </a:spcBef>
              </a:pPr>
              <a:r>
                <a:rPr lang="en-US" b="0"/>
                <a:t>Hub Site</a:t>
              </a:r>
            </a:p>
          </p:txBody>
        </p:sp>
      </p:grpSp>
      <p:grpSp>
        <p:nvGrpSpPr>
          <p:cNvPr id="23" name="Group 70"/>
          <p:cNvGrpSpPr>
            <a:grpSpLocks/>
          </p:cNvGrpSpPr>
          <p:nvPr/>
        </p:nvGrpSpPr>
        <p:grpSpPr bwMode="auto">
          <a:xfrm>
            <a:off x="6657975" y="3170238"/>
            <a:ext cx="1776413" cy="1304925"/>
            <a:chOff x="4196" y="1015"/>
            <a:chExt cx="1119" cy="822"/>
          </a:xfrm>
        </p:grpSpPr>
        <p:pic>
          <p:nvPicPr>
            <p:cNvPr id="24" name="Picture 71" descr="Ser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25" y="1231"/>
              <a:ext cx="478" cy="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72" descr="Data_DataObjec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61" y="1538"/>
              <a:ext cx="411" cy="2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Text Box 73"/>
            <p:cNvSpPr txBox="1">
              <a:spLocks noChangeArrowheads="1"/>
            </p:cNvSpPr>
            <p:nvPr/>
          </p:nvSpPr>
          <p:spPr bwMode="auto">
            <a:xfrm>
              <a:off x="4196" y="1015"/>
              <a:ext cx="1119"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spcBef>
                  <a:spcPct val="50000"/>
                </a:spcBef>
              </a:pPr>
              <a:r>
                <a:rPr lang="en-US" b="0"/>
                <a:t>Branch Office</a:t>
              </a:r>
            </a:p>
          </p:txBody>
        </p:sp>
      </p:grpSp>
      <p:pic>
        <p:nvPicPr>
          <p:cNvPr id="27" name="Picture 74" descr="arrow0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298950" y="3724275"/>
            <a:ext cx="2371725" cy="465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76" descr="Serve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030913" y="4737100"/>
            <a:ext cx="595312" cy="700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77" descr="Data_DataObject"/>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734050" y="5084763"/>
            <a:ext cx="531813" cy="38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 name="Text Box 78"/>
          <p:cNvSpPr txBox="1">
            <a:spLocks noChangeArrowheads="1"/>
          </p:cNvSpPr>
          <p:nvPr/>
        </p:nvSpPr>
        <p:spPr bwMode="auto">
          <a:xfrm>
            <a:off x="4743450" y="4659313"/>
            <a:ext cx="1776413"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spcBef>
                <a:spcPct val="50000"/>
              </a:spcBef>
            </a:pPr>
            <a:r>
              <a:rPr lang="en-US" b="0"/>
              <a:t>Site 1</a:t>
            </a:r>
          </a:p>
        </p:txBody>
      </p:sp>
      <p:sp>
        <p:nvSpPr>
          <p:cNvPr id="31" name="Text Box 81"/>
          <p:cNvSpPr txBox="1">
            <a:spLocks noChangeArrowheads="1"/>
          </p:cNvSpPr>
          <p:nvPr/>
        </p:nvSpPr>
        <p:spPr bwMode="auto">
          <a:xfrm>
            <a:off x="6477000" y="5143500"/>
            <a:ext cx="1776413"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spcBef>
                <a:spcPct val="50000"/>
              </a:spcBef>
            </a:pPr>
            <a:r>
              <a:rPr lang="en-US" b="0"/>
              <a:t>Site 2</a:t>
            </a:r>
          </a:p>
        </p:txBody>
      </p:sp>
      <p:pic>
        <p:nvPicPr>
          <p:cNvPr id="32" name="Picture 82" descr="Serve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767638" y="5257800"/>
            <a:ext cx="595312" cy="700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83" descr="Data_DataObject"/>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470775" y="5605463"/>
            <a:ext cx="531813" cy="38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84" descr="arrow03"/>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rot="21109048">
            <a:off x="3935413" y="5146675"/>
            <a:ext cx="1789112" cy="350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85" descr="arrow0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087813" y="5618163"/>
            <a:ext cx="3213100" cy="382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005317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How to Deploy DFS</a:t>
            </a:r>
            <a:endParaRPr lang="en-GB" dirty="0"/>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Install the DFS role</a:t>
            </a:r>
            <a:endParaRPr lang="en-GB" b="0" dirty="0"/>
          </a:p>
          <a:p>
            <a:pPr lvl="0"/>
            <a:r>
              <a:rPr lang="en-US" b="0" dirty="0"/>
              <a:t>Create a new namespace</a:t>
            </a:r>
            <a:endParaRPr lang="en-GB" b="0" dirty="0"/>
          </a:p>
          <a:p>
            <a:pPr lvl="0"/>
            <a:r>
              <a:rPr lang="en-US" b="0" dirty="0"/>
              <a:t>Create a new folder and folder target</a:t>
            </a:r>
            <a:endParaRPr lang="en-GB" b="0" dirty="0"/>
          </a:p>
          <a:p>
            <a:pPr lvl="0"/>
            <a:r>
              <a:rPr lang="en-US" b="0" dirty="0"/>
              <a:t>Create a new folder target for replication</a:t>
            </a:r>
            <a:endParaRPr lang="en-GB" b="0" dirty="0"/>
          </a:p>
          <a:p>
            <a:pPr lvl="0"/>
            <a:r>
              <a:rPr lang="en-US" b="0" dirty="0"/>
              <a:t>Create a new replication group</a:t>
            </a:r>
            <a:endParaRPr lang="en-GB" b="0" dirty="0"/>
          </a:p>
          <a:p>
            <a:endParaRPr lang="en-US" b="0" dirty="0"/>
          </a:p>
        </p:txBody>
      </p:sp>
    </p:spTree>
    <p:extLst>
      <p:ext uri="{BB962C8B-B14F-4D97-AF65-F5344CB8AC3E}">
        <p14:creationId xmlns:p14="http://schemas.microsoft.com/office/powerpoint/2010/main" xmlns="" val="22657347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5" name="Rectangle 2"/>
          <p:cNvSpPr txBox="1">
            <a:spLocks noChangeArrowheads="1"/>
          </p:cNvSpPr>
          <p:nvPr/>
        </p:nvSpPr>
        <p:spPr bwMode="auto">
          <a:xfrm>
            <a:off x="612775" y="15240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Tree>
    <p:extLst>
      <p:ext uri="{BB962C8B-B14F-4D97-AF65-F5344CB8AC3E}">
        <p14:creationId xmlns:p14="http://schemas.microsoft.com/office/powerpoint/2010/main" xmlns="" val="40117660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5" name="Rectangle 2"/>
          <p:cNvSpPr txBox="1">
            <a:spLocks noChangeArrowheads="1"/>
          </p:cNvSpPr>
          <p:nvPr/>
        </p:nvSpPr>
        <p:spPr bwMode="auto">
          <a:xfrm>
            <a:off x="612775" y="15240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dirty="0" smtClean="0"/>
              <a:t>Notes Page Over-flow Slide. Do Not Print Slide. See Notes pane.</a:t>
            </a:r>
          </a:p>
        </p:txBody>
      </p:sp>
    </p:spTree>
    <p:extLst>
      <p:ext uri="{BB962C8B-B14F-4D97-AF65-F5344CB8AC3E}">
        <p14:creationId xmlns:p14="http://schemas.microsoft.com/office/powerpoint/2010/main" xmlns="" val="20288072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4937</Words>
  <Application>Microsoft Office PowerPoint</Application>
  <PresentationFormat>On-screen Show (4:3)</PresentationFormat>
  <Paragraphs>639</Paragraphs>
  <Slides>29</Slides>
  <Notes>29</Notes>
  <HiddenSlides>6</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NG_MOC_Template</vt:lpstr>
      <vt:lpstr>Slide 1</vt:lpstr>
      <vt:lpstr>Module Overview</vt:lpstr>
      <vt:lpstr>Lesson 1: Planning and Implementing Distributed File System</vt:lpstr>
      <vt:lpstr>Considerations for Planning a DFS Namespace</vt:lpstr>
      <vt:lpstr>Considerations for Planning DFS Replication</vt:lpstr>
      <vt:lpstr>DFS Data Storage Scenarios</vt:lpstr>
      <vt:lpstr>Demonstration: How to Deploy DFS</vt:lpstr>
      <vt:lpstr>Slide 8</vt:lpstr>
      <vt:lpstr>Slide 9</vt:lpstr>
      <vt:lpstr>Lesson 2: Planning and Implementing BranchCache</vt:lpstr>
      <vt:lpstr>What Is BranchCache?</vt:lpstr>
      <vt:lpstr>Selecting a BranchCache Mode</vt:lpstr>
      <vt:lpstr>Implementing BranchCache</vt:lpstr>
      <vt:lpstr>Demonstration: How to Configure BranchCache</vt:lpstr>
      <vt:lpstr>Lesson 3: Provisioning Storage</vt:lpstr>
      <vt:lpstr>Considerations for Different Types of Storage</vt:lpstr>
      <vt:lpstr>SAN Components</vt:lpstr>
      <vt:lpstr>Managing SANs</vt:lpstr>
      <vt:lpstr>Discussion: Implementing Storage</vt:lpstr>
      <vt:lpstr>What Is Microsoft iSCSI?</vt:lpstr>
      <vt:lpstr>Demonstration: How to Implement iSCSI</vt:lpstr>
      <vt:lpstr>Slide 22</vt:lpstr>
      <vt:lpstr>Slide 23</vt:lpstr>
      <vt:lpstr>Slide 24</vt:lpstr>
      <vt:lpstr>Slide 25</vt:lpstr>
      <vt:lpstr>Lab: Planning and Implementing Data Access</vt:lpstr>
      <vt:lpstr>Lab Scenario</vt:lpstr>
      <vt:lpstr>Lab Review</vt:lpstr>
      <vt:lpstr>Module Review and Takeaways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2011-08-10T06:01:36Z</dcterms:modified>
</cp:coreProperties>
</file>